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73" r:id="rId1"/>
  </p:sldMasterIdLst>
  <p:notesMasterIdLst>
    <p:notesMasterId r:id="rId39"/>
  </p:notesMasterIdLst>
  <p:handoutMasterIdLst>
    <p:handoutMasterId r:id="rId40"/>
  </p:handoutMasterIdLst>
  <p:sldIdLst>
    <p:sldId id="256" r:id="rId2"/>
    <p:sldId id="533" r:id="rId3"/>
    <p:sldId id="531" r:id="rId4"/>
    <p:sldId id="495" r:id="rId5"/>
    <p:sldId id="528" r:id="rId6"/>
    <p:sldId id="529" r:id="rId7"/>
    <p:sldId id="497" r:id="rId8"/>
    <p:sldId id="496" r:id="rId9"/>
    <p:sldId id="521" r:id="rId10"/>
    <p:sldId id="540" r:id="rId11"/>
    <p:sldId id="499" r:id="rId12"/>
    <p:sldId id="500" r:id="rId13"/>
    <p:sldId id="501" r:id="rId14"/>
    <p:sldId id="504" r:id="rId15"/>
    <p:sldId id="505" r:id="rId16"/>
    <p:sldId id="535" r:id="rId17"/>
    <p:sldId id="506" r:id="rId18"/>
    <p:sldId id="534" r:id="rId19"/>
    <p:sldId id="507" r:id="rId20"/>
    <p:sldId id="508" r:id="rId21"/>
    <p:sldId id="509" r:id="rId22"/>
    <p:sldId id="510" r:id="rId23"/>
    <p:sldId id="538" r:id="rId24"/>
    <p:sldId id="539" r:id="rId25"/>
    <p:sldId id="536" r:id="rId26"/>
    <p:sldId id="542" r:id="rId27"/>
    <p:sldId id="537" r:id="rId28"/>
    <p:sldId id="530" r:id="rId29"/>
    <p:sldId id="524" r:id="rId30"/>
    <p:sldId id="532" r:id="rId31"/>
    <p:sldId id="523" r:id="rId32"/>
    <p:sldId id="527" r:id="rId33"/>
    <p:sldId id="543" r:id="rId34"/>
    <p:sldId id="515" r:id="rId35"/>
    <p:sldId id="517" r:id="rId36"/>
    <p:sldId id="541" r:id="rId37"/>
    <p:sldId id="518" r:id="rId3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114"/>
    <a:srgbClr val="054772"/>
    <a:srgbClr val="000099"/>
    <a:srgbClr val="FF7C80"/>
    <a:srgbClr val="323232"/>
    <a:srgbClr val="787878"/>
    <a:srgbClr val="B4B4B4"/>
    <a:srgbClr val="DCDCDC"/>
    <a:srgbClr val="FF0000"/>
    <a:srgbClr val="790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00" autoAdjust="0"/>
    <p:restoredTop sz="90929"/>
  </p:normalViewPr>
  <p:slideViewPr>
    <p:cSldViewPr snapToGrid="0">
      <p:cViewPr varScale="1">
        <p:scale>
          <a:sx n="115" d="100"/>
          <a:sy n="115" d="100"/>
        </p:scale>
        <p:origin x="-104" y="-7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09" d="100"/>
          <a:sy n="109" d="100"/>
        </p:scale>
        <p:origin x="-214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36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Times" pitchFamily="-112" charset="0"/>
              </a:defRPr>
            </a:lvl1pPr>
          </a:lstStyle>
          <a:p>
            <a:fld id="{859EE065-E2E6-0449-9893-0AB87C2E2CA2}" type="slidenum">
              <a:rPr lang="en-US"/>
              <a:pPr/>
              <a:t>‹#›</a:t>
            </a:fld>
            <a:endParaRPr lang="en-US" sz="1200"/>
          </a:p>
        </p:txBody>
      </p:sp>
      <p:sp>
        <p:nvSpPr>
          <p:cNvPr id="36870" name="Rectangle 6"/>
          <p:cNvSpPr>
            <a:spLocks noGrp="1" noChangeArrowheads="1"/>
          </p:cNvSpPr>
          <p:nvPr/>
        </p:nvSpPr>
        <p:spPr bwMode="auto">
          <a:xfrm>
            <a:off x="0" y="8683625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anchor="b">
            <a:prstTxWarp prst="textNoShape">
              <a:avLst/>
            </a:prstTxWarp>
          </a:bodyPr>
          <a:lstStyle/>
          <a:p>
            <a:r>
              <a:rPr lang="en-US" sz="1000">
                <a:latin typeface="Times" pitchFamily="-112" charset="0"/>
                <a:ea typeface="ＭＳ Ｐゴシック" pitchFamily="-112" charset="-128"/>
                <a:cs typeface="ＭＳ Ｐゴシック" pitchFamily="-112" charset="-128"/>
              </a:rPr>
              <a:t>ERP Boot Camp</a:t>
            </a:r>
          </a:p>
          <a:p>
            <a:r>
              <a:rPr lang="en-US" sz="1000">
                <a:latin typeface="Times" pitchFamily="-112" charset="0"/>
                <a:ea typeface="ＭＳ Ｐゴシック" pitchFamily="-112" charset="-128"/>
                <a:cs typeface="ＭＳ Ｐゴシック" pitchFamily="-112" charset="-128"/>
              </a:rPr>
              <a:t>© S. J. Luck, All rights reserved</a:t>
            </a:r>
            <a:endParaRPr lang="en-US" sz="1200">
              <a:latin typeface="Times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88343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4.png>
</file>

<file path=ppt/media/image15.png>
</file>

<file path=ppt/media/image2.png>
</file>

<file path=ppt/media/image29.png>
</file>

<file path=ppt/media/image30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fld id="{A3FD9C6F-813A-2B4E-9F94-3E2A79D91D8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517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F5CBECB-1A53-F543-921F-46A540C91B9D}" type="slidenum">
              <a:rPr lang="en-US"/>
              <a:pPr/>
              <a:t>1</a:t>
            </a:fld>
            <a:endParaRPr lang="en-US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897B4B-AC22-DF4F-944C-D41F5B77EAF3}" type="slidenum">
              <a:rPr lang="en-US"/>
              <a:pPr/>
              <a:t>10</a:t>
            </a:fld>
            <a:endParaRPr lang="en-US"/>
          </a:p>
        </p:txBody>
      </p:sp>
      <p:sp>
        <p:nvSpPr>
          <p:cNvPr id="9134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34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C457809-DC60-1943-835B-6B029AC83389}" type="slidenum">
              <a:rPr lang="en-US"/>
              <a:pPr/>
              <a:t>11</a:t>
            </a:fld>
            <a:endParaRPr lang="en-US"/>
          </a:p>
        </p:txBody>
      </p:sp>
      <p:sp>
        <p:nvSpPr>
          <p:cNvPr id="86118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11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/>
              <a:t>From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Rossion, B., &amp; Jacques, C. (i2012). The N170: Understanding the time course of face perception in the human brain. In S. J. Luck &amp; E. S. Kappenman (Eds.), Oxford Handbook of Event-Related Potential Components. New York: Oxford University Press. </a:t>
            </a:r>
            <a:r>
              <a:rPr lang="en-US" dirty="0" smtClean="0"/>
              <a:t>© Oxford University Press.</a:t>
            </a:r>
          </a:p>
          <a:p>
            <a:endParaRPr lang="en-US" dirty="0" smtClean="0"/>
          </a:p>
          <a:p>
            <a:r>
              <a:rPr lang="en-US" dirty="0" smtClean="0"/>
              <a:t>Other content: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874D15A-70ED-494D-89D7-C6122CAF4EA8}" type="slidenum">
              <a:rPr lang="en-US"/>
              <a:pPr/>
              <a:t>12</a:t>
            </a:fld>
            <a:endParaRPr lang="en-US"/>
          </a:p>
        </p:txBody>
      </p:sp>
      <p:sp>
        <p:nvSpPr>
          <p:cNvPr id="86323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32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A9E9F1C-F22A-884E-BE9E-A99695D7EC56}" type="slidenum">
              <a:rPr lang="en-US"/>
              <a:pPr/>
              <a:t>13</a:t>
            </a:fld>
            <a:endParaRPr lang="en-US"/>
          </a:p>
        </p:txBody>
      </p:sp>
      <p:sp>
        <p:nvSpPr>
          <p:cNvPr id="8652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52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F581B7-DFDA-FE4B-8514-1C50FB81FE79}" type="slidenum">
              <a:rPr lang="en-US"/>
              <a:pPr/>
              <a:t>14</a:t>
            </a:fld>
            <a:endParaRPr lang="en-US"/>
          </a:p>
        </p:txBody>
      </p:sp>
      <p:sp>
        <p:nvSpPr>
          <p:cNvPr id="8724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24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64C4D8-766F-8A49-9741-292649324D63}" type="slidenum">
              <a:rPr lang="en-US"/>
              <a:pPr/>
              <a:t>15</a:t>
            </a:fld>
            <a:endParaRPr lang="en-US"/>
          </a:p>
        </p:txBody>
      </p:sp>
      <p:sp>
        <p:nvSpPr>
          <p:cNvPr id="904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4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Figure 5.2 from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64C4D8-766F-8A49-9741-292649324D63}" type="slidenum">
              <a:rPr lang="en-US"/>
              <a:pPr/>
              <a:t>16</a:t>
            </a:fld>
            <a:endParaRPr lang="en-US"/>
          </a:p>
        </p:txBody>
      </p:sp>
      <p:sp>
        <p:nvSpPr>
          <p:cNvPr id="904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4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Figure 3.2 from </a:t>
            </a:r>
            <a:r>
              <a:rPr lang="en-US" dirty="0" smtClean="0">
                <a:latin typeface="Arial" pitchFamily="18" charset="0"/>
              </a:rPr>
              <a:t>from Luck, Steven J. (2005). An introduction to the Event-Related Potential Technique. Cambridge, MA: MIT Press. © MIT Press. </a:t>
            </a: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  <a:p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Other content:</a:t>
            </a:r>
            <a:r>
              <a:rPr lang="en-US" baseline="0" dirty="0" smtClean="0"/>
              <a:t> </a:t>
            </a:r>
            <a:r>
              <a:rPr lang="en-US" dirty="0" smtClean="0"/>
              <a:t>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CA24A48-77D3-CD47-9CC2-2DDA94A650E6}" type="slidenum">
              <a:rPr lang="en-US"/>
              <a:pPr/>
              <a:t>17</a:t>
            </a:fld>
            <a:endParaRPr lang="en-US"/>
          </a:p>
        </p:txBody>
      </p:sp>
      <p:sp>
        <p:nvSpPr>
          <p:cNvPr id="876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6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A9E9F1C-F22A-884E-BE9E-A99695D7EC56}" type="slidenum">
              <a:rPr lang="en-US"/>
              <a:pPr/>
              <a:t>18</a:t>
            </a:fld>
            <a:endParaRPr lang="en-US"/>
          </a:p>
        </p:txBody>
      </p:sp>
      <p:sp>
        <p:nvSpPr>
          <p:cNvPr id="8652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52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F707FA-D9D4-664E-86E3-6A04678584E4}" type="slidenum">
              <a:rPr lang="en-US"/>
              <a:pPr/>
              <a:t>19</a:t>
            </a:fld>
            <a:endParaRPr lang="en-US"/>
          </a:p>
        </p:txBody>
      </p:sp>
      <p:sp>
        <p:nvSpPr>
          <p:cNvPr id="8785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0661A10-B8FB-FE47-AE99-68E7943F857C}" type="slidenum">
              <a:rPr lang="en-US"/>
              <a:pPr/>
              <a:t>2</a:t>
            </a:fld>
            <a:endParaRPr lang="en-US"/>
          </a:p>
        </p:txBody>
      </p:sp>
      <p:sp>
        <p:nvSpPr>
          <p:cNvPr id="8007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007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C0EE5B0-F7FB-6045-9C3A-FBE0D9A5E4AE}" type="slidenum">
              <a:rPr lang="en-US"/>
              <a:pPr/>
              <a:t>20</a:t>
            </a:fld>
            <a:endParaRPr lang="en-US"/>
          </a:p>
        </p:txBody>
      </p:sp>
      <p:sp>
        <p:nvSpPr>
          <p:cNvPr id="88064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06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>
                <a:latin typeface="Times New Roman" pitchFamily="18" charset="0"/>
              </a:rPr>
              <a:t>Figure 3.3 from </a:t>
            </a:r>
            <a:r>
              <a:rPr lang="en-US" dirty="0" smtClean="0">
                <a:latin typeface="Arial" pitchFamily="18" charset="0"/>
              </a:rPr>
              <a:t>from Luck, Steven J. (2005). An introduction to the Event-Related Potential Technique. Cambridge, MA: MIT Press. © MIT Press. </a:t>
            </a: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BD33BA6-8A00-5A41-8EAC-9A266A554A64}" type="slidenum">
              <a:rPr lang="en-US"/>
              <a:pPr/>
              <a:t>21</a:t>
            </a:fld>
            <a:endParaRPr lang="en-US"/>
          </a:p>
        </p:txBody>
      </p:sp>
      <p:sp>
        <p:nvSpPr>
          <p:cNvPr id="8826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26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A1FAB2C-2146-6E40-ABA0-F1DA0AA09596}" type="slidenum">
              <a:rPr lang="en-US"/>
              <a:pPr/>
              <a:t>22</a:t>
            </a:fld>
            <a:endParaRPr lang="en-US"/>
          </a:p>
        </p:txBody>
      </p:sp>
      <p:sp>
        <p:nvSpPr>
          <p:cNvPr id="88473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47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28D320B-229A-A94D-B978-879066D5D82D}" type="slidenum">
              <a:rPr lang="en-US"/>
              <a:pPr/>
              <a:t>23</a:t>
            </a:fld>
            <a:endParaRPr lang="en-US"/>
          </a:p>
        </p:txBody>
      </p:sp>
      <p:sp>
        <p:nvSpPr>
          <p:cNvPr id="801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1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B99EA41-DD6B-D247-81BF-CE8A2BC0CCC2}" type="slidenum">
              <a:rPr lang="en-US"/>
              <a:pPr/>
              <a:t>24</a:t>
            </a:fld>
            <a:endParaRPr lang="en-US"/>
          </a:p>
        </p:txBody>
      </p:sp>
      <p:sp>
        <p:nvSpPr>
          <p:cNvPr id="8171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71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A91FED-B64E-534C-A8BA-59D370864F9D}" type="slidenum">
              <a:rPr lang="en-US"/>
              <a:pPr/>
              <a:t>25</a:t>
            </a:fld>
            <a:endParaRPr lang="en-US"/>
          </a:p>
        </p:txBody>
      </p:sp>
      <p:sp>
        <p:nvSpPr>
          <p:cNvPr id="88678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67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A91FED-B64E-534C-A8BA-59D370864F9D}" type="slidenum">
              <a:rPr lang="en-US"/>
              <a:pPr/>
              <a:t>26</a:t>
            </a:fld>
            <a:endParaRPr lang="en-US"/>
          </a:p>
        </p:txBody>
      </p:sp>
      <p:sp>
        <p:nvSpPr>
          <p:cNvPr id="88678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67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5.5 from </a:t>
            </a:r>
            <a:r>
              <a:rPr lang="en-US" dirty="0" smtClean="0">
                <a:latin typeface="Arial" pitchFamily="18" charset="0"/>
              </a:rPr>
              <a:t>from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A91FED-B64E-534C-A8BA-59D370864F9D}" type="slidenum">
              <a:rPr lang="en-US"/>
              <a:pPr/>
              <a:t>27</a:t>
            </a:fld>
            <a:endParaRPr lang="en-US"/>
          </a:p>
        </p:txBody>
      </p:sp>
      <p:sp>
        <p:nvSpPr>
          <p:cNvPr id="88678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67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5.5 from </a:t>
            </a:r>
            <a:r>
              <a:rPr lang="en-US" dirty="0" smtClean="0">
                <a:latin typeface="Arial" pitchFamily="18" charset="0"/>
              </a:rPr>
              <a:t>from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F0BC56-D832-E84A-BA36-71D7C34F8AA9}" type="slidenum">
              <a:rPr lang="en-US"/>
              <a:pPr/>
              <a:t>28</a:t>
            </a:fld>
            <a:endParaRPr lang="en-US"/>
          </a:p>
        </p:txBody>
      </p:sp>
      <p:sp>
        <p:nvSpPr>
          <p:cNvPr id="91545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54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F0BC56-D832-E84A-BA36-71D7C34F8AA9}" type="slidenum">
              <a:rPr lang="en-US"/>
              <a:pPr/>
              <a:t>29</a:t>
            </a:fld>
            <a:endParaRPr lang="en-US"/>
          </a:p>
        </p:txBody>
      </p:sp>
      <p:sp>
        <p:nvSpPr>
          <p:cNvPr id="91545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54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30BEA99-0868-954C-91F2-662E68F6E2AD}" type="slidenum">
              <a:rPr lang="en-US"/>
              <a:pPr/>
              <a:t>3</a:t>
            </a:fld>
            <a:endParaRPr lang="en-US"/>
          </a:p>
        </p:txBody>
      </p:sp>
      <p:sp>
        <p:nvSpPr>
          <p:cNvPr id="9052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05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Figure 4.1 </a:t>
            </a:r>
            <a:r>
              <a:rPr lang="en-US" dirty="0" smtClean="0">
                <a:latin typeface="Arial" pitchFamily="18" charset="0"/>
              </a:rPr>
              <a:t>from</a:t>
            </a:r>
            <a:r>
              <a:rPr lang="en-US" baseline="0" dirty="0" smtClean="0"/>
              <a:t> Luck, S. J., An Introduction to the Event-Related Potential Technique. </a:t>
            </a:r>
            <a:r>
              <a:rPr lang="en-US" dirty="0" smtClean="0">
                <a:latin typeface="Geneva" pitchFamily="18" charset="0"/>
              </a:rPr>
              <a:t>Cambridge, MA: MIT Press. © MIT Press.  This material may be used for nonprofit research and education purposes only, and it may not be reprinted or distributed in any form including print and electronic forms.</a:t>
            </a: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Other content: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F0BC56-D832-E84A-BA36-71D7C34F8AA9}" type="slidenum">
              <a:rPr lang="en-US"/>
              <a:pPr/>
              <a:t>30</a:t>
            </a:fld>
            <a:endParaRPr lang="en-US"/>
          </a:p>
        </p:txBody>
      </p:sp>
      <p:sp>
        <p:nvSpPr>
          <p:cNvPr id="91545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54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301DA0-3B02-2447-AAFD-B773F14BA9C8}" type="slidenum">
              <a:rPr lang="en-US"/>
              <a:pPr/>
              <a:t>31</a:t>
            </a:fld>
            <a:endParaRPr lang="en-US"/>
          </a:p>
        </p:txBody>
      </p:sp>
      <p:sp>
        <p:nvSpPr>
          <p:cNvPr id="9175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75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301DA0-3B02-2447-AAFD-B773F14BA9C8}" type="slidenum">
              <a:rPr lang="en-US"/>
              <a:pPr/>
              <a:t>32</a:t>
            </a:fld>
            <a:endParaRPr lang="en-US"/>
          </a:p>
        </p:txBody>
      </p:sp>
      <p:sp>
        <p:nvSpPr>
          <p:cNvPr id="9175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75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23DF8E9-1835-F54C-B161-77BE708C3AAC}" type="slidenum">
              <a:rPr lang="en-US"/>
              <a:pPr/>
              <a:t>33</a:t>
            </a:fld>
            <a:endParaRPr lang="en-US"/>
          </a:p>
        </p:txBody>
      </p:sp>
      <p:sp>
        <p:nvSpPr>
          <p:cNvPr id="141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1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5.4 from </a:t>
            </a:r>
            <a:r>
              <a:rPr lang="en-US" dirty="0" smtClean="0">
                <a:latin typeface="Arial" pitchFamily="18" charset="0"/>
              </a:rPr>
              <a:t>from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C51AEF1-4540-074D-B70B-8D2461308919}" type="slidenum">
              <a:rPr lang="en-US"/>
              <a:pPr/>
              <a:t>34</a:t>
            </a:fld>
            <a:endParaRPr lang="en-US"/>
          </a:p>
        </p:txBody>
      </p:sp>
      <p:sp>
        <p:nvSpPr>
          <p:cNvPr id="8949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949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5.6 from </a:t>
            </a:r>
            <a:r>
              <a:rPr lang="en-US" dirty="0" smtClean="0">
                <a:latin typeface="Arial" pitchFamily="18" charset="0"/>
              </a:rPr>
              <a:t>from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E29BC2-C63A-6C42-9E2E-BB75FF2628D9}" type="slidenum">
              <a:rPr lang="en-US"/>
              <a:pPr/>
              <a:t>35</a:t>
            </a:fld>
            <a:endParaRPr lang="en-US"/>
          </a:p>
        </p:txBody>
      </p:sp>
      <p:sp>
        <p:nvSpPr>
          <p:cNvPr id="8990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99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E29BC2-C63A-6C42-9E2E-BB75FF2628D9}" type="slidenum">
              <a:rPr lang="en-US"/>
              <a:pPr/>
              <a:t>36</a:t>
            </a:fld>
            <a:endParaRPr lang="en-US"/>
          </a:p>
        </p:txBody>
      </p:sp>
      <p:sp>
        <p:nvSpPr>
          <p:cNvPr id="8990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99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5.8 from </a:t>
            </a:r>
            <a:r>
              <a:rPr lang="en-US" dirty="0" smtClean="0">
                <a:latin typeface="Arial" pitchFamily="18" charset="0"/>
              </a:rPr>
              <a:t>from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0784B18-3BBF-AE43-8767-D361C82AFA09}" type="slidenum">
              <a:rPr lang="en-US"/>
              <a:pPr/>
              <a:t>37</a:t>
            </a:fld>
            <a:endParaRPr lang="en-US"/>
          </a:p>
        </p:txBody>
      </p:sp>
      <p:sp>
        <p:nvSpPr>
          <p:cNvPr id="9011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01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5.7 from </a:t>
            </a:r>
            <a:r>
              <a:rPr lang="en-US" dirty="0" smtClean="0">
                <a:latin typeface="Arial" pitchFamily="18" charset="0"/>
              </a:rPr>
              <a:t>from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FF29E8-1E7B-3949-8DF8-12979F6ACC05}" type="slidenum">
              <a:rPr lang="en-US"/>
              <a:pPr/>
              <a:t>4</a:t>
            </a:fld>
            <a:endParaRPr lang="en-US"/>
          </a:p>
        </p:txBody>
      </p:sp>
      <p:sp>
        <p:nvSpPr>
          <p:cNvPr id="8529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529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FF29E8-1E7B-3949-8DF8-12979F6ACC05}" type="slidenum">
              <a:rPr lang="en-US"/>
              <a:pPr/>
              <a:t>5</a:t>
            </a:fld>
            <a:endParaRPr lang="en-US"/>
          </a:p>
        </p:txBody>
      </p:sp>
      <p:sp>
        <p:nvSpPr>
          <p:cNvPr id="8529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529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FF29E8-1E7B-3949-8DF8-12979F6ACC05}" type="slidenum">
              <a:rPr lang="en-US"/>
              <a:pPr/>
              <a:t>6</a:t>
            </a:fld>
            <a:endParaRPr lang="en-US"/>
          </a:p>
        </p:txBody>
      </p:sp>
      <p:sp>
        <p:nvSpPr>
          <p:cNvPr id="8529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529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89EA281-75DC-AE40-AD0F-08AA8EA37EBB}" type="slidenum">
              <a:rPr lang="en-US"/>
              <a:pPr/>
              <a:t>7</a:t>
            </a:fld>
            <a:endParaRPr lang="en-US"/>
          </a:p>
        </p:txBody>
      </p:sp>
      <p:sp>
        <p:nvSpPr>
          <p:cNvPr id="8570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570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0359868-2953-A247-B370-16FB6FF7DFC5}" type="slidenum">
              <a:rPr lang="en-US"/>
              <a:pPr/>
              <a:t>8</a:t>
            </a:fld>
            <a:endParaRPr lang="en-US"/>
          </a:p>
        </p:txBody>
      </p:sp>
      <p:sp>
        <p:nvSpPr>
          <p:cNvPr id="85504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550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Figure 3.1 </a:t>
            </a:r>
            <a:r>
              <a:rPr lang="en-US" dirty="0" smtClean="0">
                <a:latin typeface="Arial" pitchFamily="18" charset="0"/>
              </a:rPr>
              <a:t>from Luck, Steven J. (2005). An introduction to the Event-Related Potential Technique. Cambridge, MA: MIT Press.© MIT Press. </a:t>
            </a: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  <a:p>
            <a:endParaRPr lang="en-US" dirty="0" smtClean="0"/>
          </a:p>
          <a:p>
            <a:r>
              <a:rPr lang="en-US" dirty="0" smtClean="0"/>
              <a:t>Other content: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0897B4B-AC22-DF4F-944C-D41F5B77EAF3}" type="slidenum">
              <a:rPr lang="en-US"/>
              <a:pPr/>
              <a:t>9</a:t>
            </a:fld>
            <a:endParaRPr lang="en-US"/>
          </a:p>
        </p:txBody>
      </p:sp>
      <p:sp>
        <p:nvSpPr>
          <p:cNvPr id="9134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34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/>
              <a:t> © S. J. Luck.</a:t>
            </a:r>
            <a:r>
              <a:rPr lang="en-US" baseline="0" dirty="0" smtClean="0"/>
              <a:t> </a:t>
            </a:r>
            <a:r>
              <a:rPr lang="en-US" dirty="0" smtClean="0"/>
              <a:t>All Rights Reserved.</a:t>
            </a:r>
            <a:r>
              <a:rPr lang="en-US" baseline="0" dirty="0" smtClean="0"/>
              <a:t> M</a:t>
            </a:r>
            <a:r>
              <a:rPr lang="en-US" dirty="0" smtClean="0"/>
              <a:t>ay be used for nonprofit educational purposes if this copyright notice is included</a:t>
            </a:r>
            <a:r>
              <a:rPr lang="en-US" baseline="0" dirty="0" smtClean="0"/>
              <a:t>. </a:t>
            </a:r>
            <a:r>
              <a:rPr lang="en-US" dirty="0" smtClean="0"/>
              <a:t>Permission must be obtained from the copyright </a:t>
            </a:r>
            <a:r>
              <a:rPr lang="en-US" dirty="0" err="1" smtClean="0"/>
              <a:t>holder(s</a:t>
            </a:r>
            <a:r>
              <a:rPr lang="en-US" dirty="0" smtClean="0"/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91" name="Rectangle 39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Times" pitchFamily="-112" charset="0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30792" name="Rectangle 40"/>
          <p:cNvSpPr>
            <a:spLocks noGrp="1" noChangeArrowheads="1"/>
          </p:cNvSpPr>
          <p:nvPr>
            <p:ph type="ctrTitle"/>
          </p:nvPr>
        </p:nvSpPr>
        <p:spPr>
          <a:xfrm>
            <a:off x="685800" y="1768475"/>
            <a:ext cx="7772400" cy="1736725"/>
          </a:xfrm>
        </p:spPr>
        <p:txBody>
          <a:bodyPr anchor="b" anchorCtr="1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Box 42"/>
          <p:cNvSpPr txBox="1">
            <a:spLocks noChangeArrowheads="1"/>
          </p:cNvSpPr>
          <p:nvPr userDrawn="1"/>
        </p:nvSpPr>
        <p:spPr bwMode="auto">
          <a:xfrm>
            <a:off x="990600" y="6248400"/>
            <a:ext cx="7356915" cy="57708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 dirty="0" smtClean="0"/>
              <a:t>All slides © </a:t>
            </a:r>
            <a:r>
              <a:rPr lang="en-US" sz="1050" dirty="0"/>
              <a:t>S. J. </a:t>
            </a:r>
            <a:r>
              <a:rPr lang="en-US" sz="1050" dirty="0" smtClean="0"/>
              <a:t>Luck, except as indicated in the notes sections of individual slides</a:t>
            </a:r>
          </a:p>
          <a:p>
            <a:pPr algn="ctr"/>
            <a:r>
              <a:rPr lang="en-US" sz="1050" dirty="0" smtClean="0"/>
              <a:t>Slides may be used for</a:t>
            </a:r>
            <a:r>
              <a:rPr lang="en-US" sz="1050" baseline="0" dirty="0" smtClean="0"/>
              <a:t> nonprofit educational purposes</a:t>
            </a:r>
            <a:r>
              <a:rPr lang="en-US" sz="1050" dirty="0" smtClean="0"/>
              <a:t> if this copyright notice is included, except as noted</a:t>
            </a:r>
            <a:endParaRPr lang="en-US" sz="1050" baseline="0" dirty="0" smtClean="0"/>
          </a:p>
          <a:p>
            <a:pPr algn="ctr"/>
            <a:r>
              <a:rPr lang="en-US" sz="1050" baseline="0" dirty="0" smtClean="0"/>
              <a:t>Permission must be obtained from the copyright </a:t>
            </a:r>
            <a:r>
              <a:rPr lang="en-US" sz="1050" baseline="0" dirty="0" err="1" smtClean="0"/>
              <a:t>holder(s</a:t>
            </a:r>
            <a:r>
              <a:rPr lang="en-US" sz="1050" baseline="0" dirty="0" smtClean="0"/>
              <a:t>) for any other use</a:t>
            </a:r>
            <a:endParaRPr lang="en-US" sz="1050" dirty="0" smtClean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EE0991F-3525-374E-B1CE-5A5C9B16EF4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F76D96A-EBAA-6E4F-8941-6364FF0F34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83C3DB6A-5F10-934A-83B1-8F0B5EA64F9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EBC592D-ABBF-1F41-A802-A8C30B96EEE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D2F77BC-FA76-CE44-B142-B9C5FEDB79C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4AE5A92-BE06-E248-807F-0D74CEE24E1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1B73CE5-DB87-0946-8FFB-1CBFC6A8A1A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0841021-1BC6-3647-B815-4D97538FA43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A6E9C60-3ABA-4243-BC2A-C4F7ED689A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AAC181F-31AD-894B-BB9E-2EB9DAB7757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65" name="Rectangle 37"/>
          <p:cNvSpPr>
            <a:spLocks noGrp="1" noChangeArrowheads="1"/>
          </p:cNvSpPr>
          <p:nvPr>
            <p:ph type="title"/>
          </p:nvPr>
        </p:nvSpPr>
        <p:spPr bwMode="black">
          <a:xfrm>
            <a:off x="457200" y="277813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29766" name="Rectangle 38"/>
          <p:cNvSpPr>
            <a:spLocks noGrp="1" noChangeArrowheads="1"/>
          </p:cNvSpPr>
          <p:nvPr>
            <p:ph type="body" idx="1"/>
          </p:nvPr>
        </p:nvSpPr>
        <p:spPr bwMode="black">
          <a:xfrm>
            <a:off x="457200" y="1600200"/>
            <a:ext cx="8229600" cy="453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9767" name="Rectangle 39"/>
          <p:cNvSpPr>
            <a:spLocks noGrp="1" noChangeArrowheads="1"/>
          </p:cNvSpPr>
          <p:nvPr>
            <p:ph type="dt" sz="half" idx="2"/>
          </p:nvPr>
        </p:nvSpPr>
        <p:spPr bwMode="black">
          <a:xfrm>
            <a:off x="457200" y="6278563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-112" charset="0"/>
              </a:defRPr>
            </a:lvl1pPr>
          </a:lstStyle>
          <a:p>
            <a:endParaRPr lang="en-US"/>
          </a:p>
        </p:txBody>
      </p:sp>
      <p:sp>
        <p:nvSpPr>
          <p:cNvPr id="329768" name="Rectangle 40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3124200" y="6278563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Arial" pitchFamily="-112" charset="0"/>
              </a:defRPr>
            </a:lvl1pPr>
          </a:lstStyle>
          <a:p>
            <a:endParaRPr lang="en-US"/>
          </a:p>
        </p:txBody>
      </p:sp>
      <p:sp>
        <p:nvSpPr>
          <p:cNvPr id="329769" name="Rectangle 41"/>
          <p:cNvSpPr>
            <a:spLocks noGrp="1" noChangeArrowheads="1"/>
          </p:cNvSpPr>
          <p:nvPr>
            <p:ph type="sldNum" sz="quarter" idx="4"/>
          </p:nvPr>
        </p:nvSpPr>
        <p:spPr bwMode="black">
          <a:xfrm>
            <a:off x="6553200" y="6278563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-112" charset="0"/>
              </a:defRPr>
            </a:lvl1pPr>
          </a:lstStyle>
          <a:p>
            <a:fld id="{A44E8093-2C7D-9742-A20C-CC213B378EF8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2pPr>
      <a:lvl3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3pPr>
      <a:lvl4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4pPr>
      <a:lvl5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SzPct val="125000"/>
        <a:buFont typeface="Times" pitchFamily="-112" charset="0"/>
        <a:buChar char="•"/>
        <a:defRPr sz="24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1"/>
        </a:buClr>
        <a:buSzPct val="100000"/>
        <a:buChar char="-"/>
        <a:defRPr sz="20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SzPct val="65000"/>
        <a:buFont typeface="Times" pitchFamily="-112" charset="0"/>
        <a:buChar char="•"/>
        <a:defRPr sz="16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112" charset="2"/>
        <a:buChar char="n"/>
        <a:defRPr sz="14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6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7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1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924800" cy="2286000"/>
          </a:xfrm>
        </p:spPr>
        <p:txBody>
          <a:bodyPr anchor="ctr"/>
          <a:lstStyle/>
          <a:p>
            <a:r>
              <a:rPr lang="en-US" b="1"/>
              <a:t>The ERP Boot Camp</a:t>
            </a:r>
          </a:p>
        </p:txBody>
      </p:sp>
      <p:sp>
        <p:nvSpPr>
          <p:cNvPr id="8214" name="Rectangle 22"/>
          <p:cNvSpPr>
            <a:spLocks noChangeArrowheads="1"/>
          </p:cNvSpPr>
          <p:nvPr/>
        </p:nvSpPr>
        <p:spPr bwMode="black">
          <a:xfrm>
            <a:off x="279400" y="3962400"/>
            <a:ext cx="85979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 anchorCtr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40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Recording the EEG</a:t>
            </a:r>
            <a:endParaRPr lang="en-US" sz="4000" b="1" dirty="0">
              <a:solidFill>
                <a:schemeClr val="tx2"/>
              </a:solidFill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8215" name="Line 23"/>
          <p:cNvSpPr>
            <a:spLocks noChangeShapeType="1"/>
          </p:cNvSpPr>
          <p:nvPr/>
        </p:nvSpPr>
        <p:spPr bwMode="auto">
          <a:xfrm rot="5400000">
            <a:off x="4533900" y="457200"/>
            <a:ext cx="0" cy="65532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2" descr="Positive Up Logo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 bwMode="auto">
          <a:xfrm>
            <a:off x="86193" y="0"/>
            <a:ext cx="2428407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819400" y="95250"/>
            <a:ext cx="6248400" cy="971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386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 dirty="0" smtClean="0"/>
              <a:t>BioSemi: CMS and DRL</a:t>
            </a:r>
            <a:endParaRPr lang="en-US" dirty="0"/>
          </a:p>
        </p:txBody>
      </p:sp>
      <p:sp>
        <p:nvSpPr>
          <p:cNvPr id="912387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238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178800" cy="5257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BioSemi records the “single-ended” signal instead of a “differential” signal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 smtClean="0"/>
              <a:t>Voltage measured between each site and CMS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Common Mode Sense (equivalent to ground)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Referencing is done offline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Simply subtract a reference channel from every other channel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Also: Driven Right Leg (DRL)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Injects a tiny voltage into the scalp to bring the average scalp potential near the amplifier’s ground potential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If the potential between a given electrode and ground is low, you will pick up less noise</a:t>
            </a:r>
          </a:p>
          <a:p>
            <a:pPr>
              <a:lnSpc>
                <a:spcPct val="90000"/>
              </a:lnSpc>
            </a:pPr>
            <a:r>
              <a:rPr lang="en-US" dirty="0" err="1" smtClean="0"/>
              <a:t>Biosemi</a:t>
            </a:r>
            <a:r>
              <a:rPr lang="en-US" dirty="0" smtClean="0"/>
              <a:t> does not save filtered and </a:t>
            </a:r>
            <a:r>
              <a:rPr lang="en-US" smtClean="0"/>
              <a:t>referenced data!!!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070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2388" grpId="0" build="p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6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/>
              <a:t>The Reference Electrode</a:t>
            </a:r>
          </a:p>
        </p:txBody>
      </p:sp>
      <p:sp>
        <p:nvSpPr>
          <p:cNvPr id="860163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16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272117"/>
            <a:ext cx="8435975" cy="3162088"/>
          </a:xfrm>
        </p:spPr>
        <p:txBody>
          <a:bodyPr/>
          <a:lstStyle/>
          <a:p>
            <a:r>
              <a:rPr lang="en-US" dirty="0"/>
              <a:t>Ideal: Active electrode placed at site where voltage is changing; reference electrode placed at neutral site</a:t>
            </a:r>
          </a:p>
          <a:p>
            <a:r>
              <a:rPr lang="en-US" dirty="0"/>
              <a:t>Reality: There is no neutral site</a:t>
            </a:r>
          </a:p>
          <a:p>
            <a:pPr lvl="1"/>
            <a:r>
              <a:rPr lang="en-US" dirty="0"/>
              <a:t>For any given dipole, there will be a line of zero voltage, but this line varies depending on the position and orientation of the dipole</a:t>
            </a:r>
          </a:p>
          <a:p>
            <a:pPr lvl="1"/>
            <a:r>
              <a:rPr lang="en-US" dirty="0"/>
              <a:t>All recordings are actually “bipolar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ERPs can look very different with different references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086" y="4275463"/>
            <a:ext cx="3634828" cy="24131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6709" y="4620987"/>
            <a:ext cx="2131798" cy="19030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1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0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164" grpId="0" build="p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21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/>
              <a:t>The Reference Electrode</a:t>
            </a:r>
          </a:p>
        </p:txBody>
      </p:sp>
      <p:sp>
        <p:nvSpPr>
          <p:cNvPr id="862211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21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50419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Fundamental principle: Always think of ERPs as a difference between the active and reference sites</a:t>
            </a:r>
          </a:p>
          <a:p>
            <a:pPr>
              <a:lnSpc>
                <a:spcPct val="90000"/>
              </a:lnSpc>
            </a:pPr>
            <a:r>
              <a:rPr lang="en-US" dirty="0"/>
              <a:t>Corollary: Put the reference electrode in a convenient location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Not biased toward one hemisphere or the other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Easy to attach with low impedance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Not distracting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Frequently used by other investigators so that waveforms can easily be compared</a:t>
            </a:r>
          </a:p>
          <a:p>
            <a:pPr>
              <a:lnSpc>
                <a:spcPct val="90000"/>
              </a:lnSpc>
            </a:pPr>
            <a:r>
              <a:rPr lang="en-US" dirty="0"/>
              <a:t>Best </a:t>
            </a:r>
            <a:r>
              <a:rPr lang="en-US" dirty="0" smtClean="0"/>
              <a:t>compromise in most cases: </a:t>
            </a:r>
            <a:r>
              <a:rPr lang="en-US" dirty="0"/>
              <a:t>Average of mastoids (or earlobes, which are electrically equivalent)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2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2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2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2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22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22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2212" grpId="0" build="p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25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/>
              <a:t>Average Mastoids Reference</a:t>
            </a:r>
          </a:p>
        </p:txBody>
      </p:sp>
      <p:sp>
        <p:nvSpPr>
          <p:cNvPr id="8642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264" name="Rectangle 8"/>
          <p:cNvSpPr>
            <a:spLocks noChangeArrowheads="1"/>
          </p:cNvSpPr>
          <p:nvPr/>
        </p:nvSpPr>
        <p:spPr bwMode="auto">
          <a:xfrm>
            <a:off x="342900" y="1405079"/>
            <a:ext cx="8545513" cy="57308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30000"/>
              </a:spcBef>
            </a:pPr>
            <a:r>
              <a:rPr lang="en-US" sz="2400" dirty="0" smtClean="0"/>
              <a:t>How to re</a:t>
            </a:r>
            <a:r>
              <a:rPr lang="en-US" sz="2400" dirty="0"/>
              <a:t>-</a:t>
            </a:r>
            <a:r>
              <a:rPr lang="en-US" sz="2400" dirty="0" smtClean="0"/>
              <a:t>reference </a:t>
            </a:r>
            <a:r>
              <a:rPr lang="en-US" sz="2400" dirty="0"/>
              <a:t>with active electrode sites at A and </a:t>
            </a:r>
            <a:r>
              <a:rPr lang="en-US" sz="2400" dirty="0" err="1"/>
              <a:t>Rm</a:t>
            </a:r>
            <a:r>
              <a:rPr lang="en-US" sz="2400" dirty="0"/>
              <a:t>, both recorded with Lm as the </a:t>
            </a:r>
            <a:r>
              <a:rPr lang="en-US" sz="2400" dirty="0" smtClean="0"/>
              <a:t>reference:</a:t>
            </a:r>
          </a:p>
          <a:p>
            <a:pPr>
              <a:spcBef>
                <a:spcPct val="30000"/>
              </a:spcBef>
            </a:pPr>
            <a:r>
              <a:rPr lang="en-US" dirty="0"/>
              <a:t>a = A - Lm			Recorded value at A</a:t>
            </a:r>
          </a:p>
          <a:p>
            <a:pPr>
              <a:spcBef>
                <a:spcPct val="30000"/>
              </a:spcBef>
            </a:pPr>
            <a:r>
              <a:rPr lang="en-US" dirty="0" err="1"/>
              <a:t>r</a:t>
            </a:r>
            <a:r>
              <a:rPr lang="en-US" dirty="0"/>
              <a:t> = </a:t>
            </a:r>
            <a:r>
              <a:rPr lang="en-US" dirty="0" err="1"/>
              <a:t>Rm</a:t>
            </a:r>
            <a:r>
              <a:rPr lang="en-US" dirty="0"/>
              <a:t> - Lm			Recorded value at </a:t>
            </a:r>
            <a:r>
              <a:rPr lang="en-US" dirty="0" err="1"/>
              <a:t>Rm</a:t>
            </a:r>
            <a:endParaRPr lang="en-US" dirty="0"/>
          </a:p>
          <a:p>
            <a:pPr>
              <a:spcBef>
                <a:spcPct val="30000"/>
              </a:spcBef>
            </a:pPr>
            <a:r>
              <a:rPr lang="en-US" dirty="0"/>
              <a:t>a' = A - (Lm+Rm)÷2		This is what we want</a:t>
            </a:r>
          </a:p>
          <a:p>
            <a:pPr>
              <a:spcBef>
                <a:spcPct val="30000"/>
              </a:spcBef>
            </a:pPr>
            <a:r>
              <a:rPr lang="en-US" dirty="0"/>
              <a:t>a' = A - Lm÷2 - Rm÷2		Same as above, rearranged</a:t>
            </a:r>
          </a:p>
          <a:p>
            <a:pPr>
              <a:spcBef>
                <a:spcPct val="30000"/>
              </a:spcBef>
            </a:pPr>
            <a:r>
              <a:rPr lang="en-US" dirty="0"/>
              <a:t>a' = A - (Lm-(Lm÷2)) - (Rm÷2)	Because Lm÷2 = Lm – (Lm÷2)</a:t>
            </a:r>
          </a:p>
          <a:p>
            <a:pPr>
              <a:spcBef>
                <a:spcPct val="30000"/>
              </a:spcBef>
            </a:pPr>
            <a:r>
              <a:rPr lang="en-US" dirty="0"/>
              <a:t>a' = (A - Lm) - ((Rm-Lm)÷2)		Same as above , rearranged</a:t>
            </a:r>
          </a:p>
          <a:p>
            <a:pPr>
              <a:spcBef>
                <a:spcPct val="30000"/>
              </a:spcBef>
            </a:pPr>
            <a:r>
              <a:rPr lang="en-US" dirty="0"/>
              <a:t>a' = a - (r÷2)		Substitute a for (A - Lm) and </a:t>
            </a:r>
            <a:r>
              <a:rPr lang="en-US" dirty="0" err="1"/>
              <a:t>r</a:t>
            </a:r>
            <a:r>
              <a:rPr lang="en-US" dirty="0"/>
              <a:t> for (</a:t>
            </a:r>
            <a:r>
              <a:rPr lang="en-US" dirty="0" err="1"/>
              <a:t>Rm</a:t>
            </a:r>
            <a:r>
              <a:rPr lang="en-US" dirty="0"/>
              <a:t>-Lm</a:t>
            </a:r>
            <a:r>
              <a:rPr lang="en-US" dirty="0" smtClean="0"/>
              <a:t>)</a:t>
            </a:r>
          </a:p>
          <a:p>
            <a:pPr>
              <a:spcBef>
                <a:spcPct val="30000"/>
              </a:spcBef>
            </a:pPr>
            <a:r>
              <a:rPr lang="en-US" sz="2400" dirty="0" smtClean="0">
                <a:solidFill>
                  <a:srgbClr val="0000FF"/>
                </a:solidFill>
              </a:rPr>
              <a:t>In words: To re-reference to the average of the mastoids, simply subtract half of the signal recorded between the two mastoids from each channel</a:t>
            </a:r>
          </a:p>
          <a:p>
            <a:pPr lvl="0">
              <a:spcBef>
                <a:spcPct val="30000"/>
              </a:spcBef>
            </a:pPr>
            <a:r>
              <a:rPr lang="en-US" dirty="0" smtClean="0">
                <a:solidFill>
                  <a:srgbClr val="000000"/>
                </a:solidFill>
              </a:rPr>
              <a:t>Biosemi: a</a:t>
            </a:r>
            <a:r>
              <a:rPr lang="en-US" dirty="0">
                <a:solidFill>
                  <a:srgbClr val="000000"/>
                </a:solidFill>
              </a:rPr>
              <a:t>' = a </a:t>
            </a:r>
            <a:r>
              <a:rPr lang="en-US" dirty="0" smtClean="0">
                <a:solidFill>
                  <a:srgbClr val="000000"/>
                </a:solidFill>
              </a:rPr>
              <a:t>– ((</a:t>
            </a:r>
            <a:r>
              <a:rPr lang="en-US" dirty="0" err="1" smtClean="0">
                <a:solidFill>
                  <a:srgbClr val="000000"/>
                </a:solidFill>
              </a:rPr>
              <a:t>Lm+Rm</a:t>
            </a:r>
            <a:r>
              <a:rPr lang="en-US" dirty="0" smtClean="0">
                <a:solidFill>
                  <a:srgbClr val="000000"/>
                </a:solidFill>
              </a:rPr>
              <a:t>)÷</a:t>
            </a:r>
            <a:r>
              <a:rPr lang="en-US" dirty="0">
                <a:solidFill>
                  <a:srgbClr val="000000"/>
                </a:solidFill>
              </a:rPr>
              <a:t>2)	</a:t>
            </a:r>
            <a:r>
              <a:rPr lang="en-US" dirty="0" smtClean="0">
                <a:solidFill>
                  <a:srgbClr val="000000"/>
                </a:solidFill>
              </a:rPr>
              <a:t>Subtract average of mastoids</a:t>
            </a:r>
            <a:endParaRPr lang="en-US" dirty="0">
              <a:solidFill>
                <a:srgbClr val="000000"/>
              </a:solidFill>
            </a:endParaRPr>
          </a:p>
          <a:p>
            <a:pPr>
              <a:spcBef>
                <a:spcPct val="30000"/>
              </a:spcBef>
            </a:pPr>
            <a:endParaRPr lang="en-US" sz="2400" dirty="0" smtClean="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42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42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42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42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42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42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42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42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426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4264" grpId="0" build="p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427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1429" name="Rectangle 5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Average Reference</a:t>
            </a:r>
          </a:p>
        </p:txBody>
      </p:sp>
      <p:sp>
        <p:nvSpPr>
          <p:cNvPr id="871430" name="Rectangle 6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Alternative: </a:t>
            </a:r>
            <a:r>
              <a:rPr lang="en-US" dirty="0"/>
              <a:t>re-reference to the average of all sites</a:t>
            </a:r>
          </a:p>
          <a:p>
            <a:pPr lvl="1"/>
            <a:r>
              <a:rPr lang="en-US" dirty="0"/>
              <a:t>This is an approximation of the absolute </a:t>
            </a:r>
            <a:r>
              <a:rPr lang="en-US" dirty="0" smtClean="0"/>
              <a:t>voltage</a:t>
            </a:r>
          </a:p>
          <a:p>
            <a:pPr lvl="1"/>
            <a:r>
              <a:rPr lang="en-US" dirty="0" smtClean="0"/>
              <a:t>It may reduce noise (because the signal being subtracted from all sites is </a:t>
            </a:r>
            <a:r>
              <a:rPr lang="en-US" smtClean="0"/>
              <a:t>an average)</a:t>
            </a:r>
          </a:p>
          <a:p>
            <a:r>
              <a:rPr lang="en-US" dirty="0"/>
              <a:t>But it can be a bad and misleading approximation</a:t>
            </a:r>
          </a:p>
          <a:p>
            <a:pPr lvl="1"/>
            <a:r>
              <a:rPr lang="en-US" dirty="0"/>
              <a:t>The waveforms will look quite different depending on what set of electrodes you’ve used</a:t>
            </a:r>
          </a:p>
          <a:p>
            <a:pPr lvl="1"/>
            <a:r>
              <a:rPr lang="en-US" dirty="0"/>
              <a:t>Every time point, component, and experimental effect will show a polarity inversion </a:t>
            </a:r>
            <a:r>
              <a:rPr lang="en-US" dirty="0" smtClean="0"/>
              <a:t>somewhere</a:t>
            </a:r>
          </a:p>
          <a:p>
            <a:r>
              <a:rPr lang="en-US" dirty="0" smtClean="0"/>
              <a:t>Recommendation: Look at your data referenced in several different ways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14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14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14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14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1430" grpId="0" build="p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0" y="3307442"/>
            <a:ext cx="19812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600" y="328386"/>
            <a:ext cx="7514832" cy="31142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600" y="3563534"/>
            <a:ext cx="7514832" cy="31311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477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3100" y="963613"/>
            <a:ext cx="7402513" cy="57277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873478" name="Text Box 6"/>
          <p:cNvSpPr txBox="1">
            <a:spLocks noChangeArrowheads="1"/>
          </p:cNvSpPr>
          <p:nvPr/>
        </p:nvSpPr>
        <p:spPr bwMode="auto">
          <a:xfrm>
            <a:off x="1509713" y="381000"/>
            <a:ext cx="1416050" cy="58102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/>
              <a:t>Reference =</a:t>
            </a:r>
          </a:p>
          <a:p>
            <a:pPr algn="ctr"/>
            <a:r>
              <a:rPr lang="en-US" sz="1600"/>
              <a:t>Left Mastoid</a:t>
            </a:r>
            <a:endParaRPr lang="en-US"/>
          </a:p>
        </p:txBody>
      </p:sp>
      <p:sp>
        <p:nvSpPr>
          <p:cNvPr id="873479" name="Text Box 7"/>
          <p:cNvSpPr txBox="1">
            <a:spLocks noChangeArrowheads="1"/>
          </p:cNvSpPr>
          <p:nvPr/>
        </p:nvSpPr>
        <p:spPr bwMode="auto">
          <a:xfrm>
            <a:off x="3476625" y="381000"/>
            <a:ext cx="2359025" cy="58102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/>
              <a:t>Reference=</a:t>
            </a:r>
          </a:p>
          <a:p>
            <a:pPr algn="ctr"/>
            <a:r>
              <a:rPr lang="en-US" sz="1600"/>
              <a:t>Average of Fz, Cz, Pz</a:t>
            </a:r>
            <a:endParaRPr lang="en-US"/>
          </a:p>
        </p:txBody>
      </p:sp>
      <p:sp>
        <p:nvSpPr>
          <p:cNvPr id="873480" name="Text Box 8"/>
          <p:cNvSpPr txBox="1">
            <a:spLocks noChangeArrowheads="1"/>
          </p:cNvSpPr>
          <p:nvPr/>
        </p:nvSpPr>
        <p:spPr bwMode="auto">
          <a:xfrm>
            <a:off x="5940425" y="152400"/>
            <a:ext cx="2354263" cy="8255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/>
              <a:t>Reference  =</a:t>
            </a:r>
          </a:p>
          <a:p>
            <a:pPr algn="ctr"/>
            <a:r>
              <a:rPr lang="en-US" sz="1600"/>
              <a:t>Average of Fz, Cz, Pz,</a:t>
            </a:r>
          </a:p>
          <a:p>
            <a:pPr algn="ctr"/>
            <a:r>
              <a:rPr lang="en-US" sz="1600"/>
              <a:t>O1/O2, and T5/T6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420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522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5523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Current Density</a:t>
            </a:r>
          </a:p>
        </p:txBody>
      </p:sp>
      <p:sp>
        <p:nvSpPr>
          <p:cNvPr id="87552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519825"/>
            <a:ext cx="8398164" cy="2707902"/>
          </a:xfrm>
        </p:spPr>
        <p:txBody>
          <a:bodyPr/>
          <a:lstStyle/>
          <a:p>
            <a:r>
              <a:rPr lang="en-US" dirty="0"/>
              <a:t>Another option is to convert the data into current </a:t>
            </a:r>
            <a:r>
              <a:rPr lang="en-US" dirty="0" smtClean="0"/>
              <a:t>density, which is reference-free</a:t>
            </a:r>
          </a:p>
          <a:p>
            <a:pPr lvl="1"/>
            <a:r>
              <a:rPr lang="en-US" dirty="0"/>
              <a:t>This reflects the current flowing outward at each point of the scalp</a:t>
            </a:r>
          </a:p>
          <a:p>
            <a:pPr lvl="1"/>
            <a:r>
              <a:rPr lang="en-US" dirty="0"/>
              <a:t>Calculated as the 2nd derivative over </a:t>
            </a:r>
            <a:r>
              <a:rPr lang="en-US" dirty="0" smtClean="0"/>
              <a:t>space (</a:t>
            </a:r>
            <a:r>
              <a:rPr lang="en-US" dirty="0" err="1" smtClean="0"/>
              <a:t>Laplacian</a:t>
            </a:r>
            <a:r>
              <a:rPr lang="en-US" smtClean="0"/>
              <a:t>)</a:t>
            </a:r>
            <a:endParaRPr lang="en-US" dirty="0"/>
          </a:p>
          <a:p>
            <a:pPr lvl="1"/>
            <a:r>
              <a:rPr lang="en-US" dirty="0"/>
              <a:t>Emphasizes superficial </a:t>
            </a:r>
            <a:r>
              <a:rPr lang="en-US" dirty="0" smtClean="0"/>
              <a:t>sources; deep sources are attenuated</a:t>
            </a:r>
          </a:p>
          <a:p>
            <a:pPr lvl="1"/>
            <a:r>
              <a:rPr lang="en-US" dirty="0" smtClean="0"/>
              <a:t>Estimates are poor at edges of electrode array</a:t>
            </a:r>
            <a:endParaRPr lang="en-US" dirty="0"/>
          </a:p>
        </p:txBody>
      </p:sp>
      <p:pic>
        <p:nvPicPr>
          <p:cNvPr id="875526" name="Picture 6" descr="voltag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13294" y="4268501"/>
            <a:ext cx="2668588" cy="2173287"/>
          </a:xfrm>
          <a:prstGeom prst="rect">
            <a:avLst/>
          </a:prstGeom>
          <a:noFill/>
        </p:spPr>
      </p:pic>
      <p:pic>
        <p:nvPicPr>
          <p:cNvPr id="875527" name="Picture 7" descr="csd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39082" y="4268501"/>
            <a:ext cx="2673350" cy="2182812"/>
          </a:xfrm>
          <a:prstGeom prst="rect">
            <a:avLst/>
          </a:prstGeom>
          <a:noFill/>
        </p:spPr>
      </p:pic>
      <p:sp>
        <p:nvSpPr>
          <p:cNvPr id="875528" name="Text Box 8"/>
          <p:cNvSpPr txBox="1">
            <a:spLocks noChangeArrowheads="1"/>
          </p:cNvSpPr>
          <p:nvPr/>
        </p:nvSpPr>
        <p:spPr bwMode="auto">
          <a:xfrm>
            <a:off x="2168907" y="6327488"/>
            <a:ext cx="1136650" cy="39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Voltage</a:t>
            </a:r>
          </a:p>
        </p:txBody>
      </p:sp>
      <p:sp>
        <p:nvSpPr>
          <p:cNvPr id="875529" name="Text Box 9"/>
          <p:cNvSpPr txBox="1">
            <a:spLocks noChangeArrowheads="1"/>
          </p:cNvSpPr>
          <p:nvPr/>
        </p:nvSpPr>
        <p:spPr bwMode="auto">
          <a:xfrm>
            <a:off x="4862894" y="6327488"/>
            <a:ext cx="2105025" cy="39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Current Density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25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 dirty="0" smtClean="0"/>
              <a:t>When to Re-Reference?</a:t>
            </a:r>
            <a:endParaRPr lang="en-US" dirty="0"/>
          </a:p>
        </p:txBody>
      </p:sp>
      <p:sp>
        <p:nvSpPr>
          <p:cNvPr id="8642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09600" y="4609193"/>
            <a:ext cx="792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y = c + </a:t>
            </a:r>
            <a:r>
              <a:rPr lang="en-US" sz="2400" dirty="0" err="1" smtClean="0"/>
              <a:t>bx</a:t>
            </a:r>
            <a:r>
              <a:rPr lang="en-US" sz="2400" dirty="0" smtClean="0"/>
              <a:t>					</a:t>
            </a:r>
            <a:r>
              <a:rPr lang="en-US" sz="1800" dirty="0" smtClean="0"/>
              <a:t>Simple line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5072899"/>
            <a:ext cx="792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y = c + b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x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+ b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x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+ b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x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 …		</a:t>
            </a:r>
            <a:r>
              <a:rPr lang="en-US" sz="1800" dirty="0" smtClean="0"/>
              <a:t>Multiple regression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09600" y="5571271"/>
            <a:ext cx="792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y = ⅓x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</a:t>
            </a:r>
            <a:r>
              <a:rPr lang="en-US" sz="2400" dirty="0"/>
              <a:t>+ ⅓</a:t>
            </a:r>
            <a:r>
              <a:rPr lang="en-US" sz="2400" dirty="0" smtClean="0"/>
              <a:t>x</a:t>
            </a:r>
            <a:r>
              <a:rPr lang="en-US" sz="2400" baseline="-25000" dirty="0"/>
              <a:t>2</a:t>
            </a:r>
            <a:r>
              <a:rPr lang="en-US" sz="2400" dirty="0" smtClean="0"/>
              <a:t> </a:t>
            </a:r>
            <a:r>
              <a:rPr lang="en-US" sz="2400" dirty="0"/>
              <a:t>+ ⅓</a:t>
            </a:r>
            <a:r>
              <a:rPr lang="en-US" sz="2400" dirty="0" smtClean="0"/>
              <a:t>x</a:t>
            </a:r>
            <a:r>
              <a:rPr lang="en-US" sz="2400" baseline="-25000" dirty="0" smtClean="0"/>
              <a:t>3</a:t>
            </a:r>
            <a:r>
              <a:rPr lang="en-US" dirty="0" smtClean="0"/>
              <a:t>			</a:t>
            </a:r>
            <a:r>
              <a:rPr lang="en-US" sz="1800" dirty="0" smtClean="0"/>
              <a:t>Averaging</a:t>
            </a:r>
            <a:endParaRPr lang="en-US" sz="1800" dirty="0"/>
          </a:p>
        </p:txBody>
      </p:sp>
      <p:sp>
        <p:nvSpPr>
          <p:cNvPr id="8" name="Rectangle 4"/>
          <p:cNvSpPr txBox="1">
            <a:spLocks noChangeArrowheads="1"/>
          </p:cNvSpPr>
          <p:nvPr/>
        </p:nvSpPr>
        <p:spPr bwMode="black">
          <a:xfrm>
            <a:off x="358127" y="1131816"/>
            <a:ext cx="8686800" cy="34169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SzPct val="125000"/>
              <a:buFont typeface="Times" pitchFamily="-108" charset="0"/>
              <a:buChar char="•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-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ＭＳ Ｐゴシック" pitchFamily="-108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SzPct val="65000"/>
              <a:buFont typeface="Times" pitchFamily="-108" charset="0"/>
              <a:buChar char="•"/>
              <a:defRPr sz="16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ＭＳ Ｐゴシック" pitchFamily="-108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itchFamily="-108" charset="2"/>
              <a:buChar char="n"/>
              <a:defRPr sz="14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ＭＳ Ｐゴシック" pitchFamily="-108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-108" charset="2"/>
              <a:buChar char="n"/>
              <a:defRPr sz="12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ＭＳ Ｐゴシック" pitchFamily="-108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-108" charset="2"/>
              <a:buChar char="n"/>
              <a:defRPr sz="12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ＭＳ Ｐゴシック" pitchFamily="-108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-108" charset="2"/>
              <a:buChar char="n"/>
              <a:defRPr sz="12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ＭＳ Ｐゴシック" pitchFamily="-108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-108" charset="2"/>
              <a:buChar char="n"/>
              <a:defRPr sz="12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ＭＳ Ｐゴシック" pitchFamily="-108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5000"/>
              <a:buFont typeface="Wingdings" pitchFamily="-108" charset="2"/>
              <a:buChar char="n"/>
              <a:defRPr sz="1200"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ＭＳ Ｐゴシック" pitchFamily="-108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smtClean="0"/>
              <a:t>The order of operations does not matter for “linear operations”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Averaging and re-referencing are both linear operations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Re-referencing before or after averaging yields exactly the same result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Artifact rejection is nonlinear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Re-reference before rejection if it helps rejection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Same principles apply to linear filters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9600" y="6120725"/>
            <a:ext cx="792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y = </a:t>
            </a:r>
            <a:r>
              <a:rPr lang="en-US" sz="2400" dirty="0"/>
              <a:t>c</a:t>
            </a:r>
            <a:r>
              <a:rPr lang="en-US" sz="2400" dirty="0" smtClean="0"/>
              <a:t>h1+ (-.5)ch14	</a:t>
            </a:r>
            <a:r>
              <a:rPr lang="en-US" sz="1800" dirty="0"/>
              <a:t>	</a:t>
            </a:r>
            <a:r>
              <a:rPr lang="en-US" sz="1800" dirty="0" smtClean="0"/>
              <a:t>	Re-referencing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91168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570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7571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Environmental Noise</a:t>
            </a:r>
          </a:p>
        </p:txBody>
      </p:sp>
      <p:sp>
        <p:nvSpPr>
          <p:cNvPr id="8775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199" y="1312333"/>
            <a:ext cx="8569247" cy="5080000"/>
          </a:xfrm>
        </p:spPr>
        <p:txBody>
          <a:bodyPr/>
          <a:lstStyle/>
          <a:p>
            <a:r>
              <a:rPr lang="en-US" dirty="0"/>
              <a:t>An oscillating voltage in a conductor will induce an oscillating voltage in a nearby conductor</a:t>
            </a:r>
          </a:p>
          <a:p>
            <a:pPr lvl="1"/>
            <a:r>
              <a:rPr lang="en-US" dirty="0"/>
              <a:t>Example: AC lights induce voltage in electrode wires</a:t>
            </a:r>
          </a:p>
          <a:p>
            <a:pPr lvl="1"/>
            <a:r>
              <a:rPr lang="en-US" dirty="0"/>
              <a:t>This is </a:t>
            </a:r>
            <a:r>
              <a:rPr lang="en-US" dirty="0" err="1"/>
              <a:t>potentiated</a:t>
            </a:r>
            <a:r>
              <a:rPr lang="en-US" dirty="0"/>
              <a:t> for coils of wire</a:t>
            </a:r>
          </a:p>
          <a:p>
            <a:r>
              <a:rPr lang="en-US" dirty="0"/>
              <a:t>A major source of noise is line-frequency AC oscillations (60 Hz in N. America; 50 Hz in Europe)</a:t>
            </a:r>
          </a:p>
          <a:p>
            <a:r>
              <a:rPr lang="en-US" dirty="0"/>
              <a:t>A second major source is the video display</a:t>
            </a:r>
            <a:endParaRPr lang="en-US" dirty="0" smtClean="0"/>
          </a:p>
          <a:p>
            <a:r>
              <a:rPr lang="en-US" dirty="0" smtClean="0"/>
              <a:t>Eliminating or shielding AC sources </a:t>
            </a:r>
            <a:r>
              <a:rPr lang="en-US" dirty="0"/>
              <a:t>is the best solution</a:t>
            </a:r>
          </a:p>
          <a:p>
            <a:pPr lvl="1"/>
            <a:r>
              <a:rPr lang="en-US" dirty="0"/>
              <a:t>Shielded chamber for subject</a:t>
            </a:r>
          </a:p>
          <a:p>
            <a:pPr lvl="1"/>
            <a:r>
              <a:rPr lang="en-US" dirty="0"/>
              <a:t>Faraday cage for monitor (or LCD monitor)</a:t>
            </a:r>
          </a:p>
          <a:p>
            <a:pPr lvl="1"/>
            <a:r>
              <a:rPr lang="en-US" dirty="0"/>
              <a:t>Shielding for cables in chamber</a:t>
            </a:r>
          </a:p>
          <a:p>
            <a:pPr lvl="1"/>
            <a:r>
              <a:rPr lang="en-US" dirty="0"/>
              <a:t>DC lights</a:t>
            </a:r>
          </a:p>
          <a:p>
            <a:pPr lvl="1"/>
            <a:r>
              <a:rPr lang="en-US" dirty="0"/>
              <a:t>Increase distance between noise sources and subject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5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5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5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5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5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5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5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57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757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746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/>
              <a:t>Importance of Clean Data</a:t>
            </a:r>
          </a:p>
        </p:txBody>
      </p:sp>
      <p:sp>
        <p:nvSpPr>
          <p:cNvPr id="799747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974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42900" y="1600200"/>
            <a:ext cx="8801100" cy="4724400"/>
          </a:xfrm>
        </p:spPr>
        <p:txBody>
          <a:bodyPr/>
          <a:lstStyle/>
          <a:p>
            <a:r>
              <a:rPr lang="en-US" dirty="0"/>
              <a:t>ERPs are tiny</a:t>
            </a:r>
          </a:p>
          <a:p>
            <a:pPr lvl="1"/>
            <a:r>
              <a:rPr lang="en-US" dirty="0"/>
              <a:t>Many experimental effects are less than a millionth of a volt</a:t>
            </a:r>
          </a:p>
          <a:p>
            <a:r>
              <a:rPr lang="en-US" dirty="0"/>
              <a:t>ERPs are embedded in noise that is 20-100 µV</a:t>
            </a:r>
          </a:p>
          <a:p>
            <a:r>
              <a:rPr lang="en-US" dirty="0"/>
              <a:t>Averaging is a key method to reduce noise</a:t>
            </a:r>
          </a:p>
          <a:p>
            <a:pPr lvl="1"/>
            <a:r>
              <a:rPr lang="en-US" dirty="0"/>
              <a:t>S/N ratio is a function of </a:t>
            </a:r>
            <a:r>
              <a:rPr lang="en-US" dirty="0" err="1"/>
              <a:t>sqrt</a:t>
            </a:r>
            <a:r>
              <a:rPr lang="en-US" dirty="0"/>
              <a:t>(# of trials)</a:t>
            </a:r>
          </a:p>
          <a:p>
            <a:pPr lvl="1"/>
            <a:r>
              <a:rPr lang="en-US" dirty="0"/>
              <a:t>Doubling # of trials increases S/N ratio by 41% [sqrt(2)=1.41]</a:t>
            </a:r>
          </a:p>
          <a:p>
            <a:pPr lvl="1"/>
            <a:r>
              <a:rPr lang="en-US" dirty="0"/>
              <a:t>Quadrupling # of trials doubles S/N ratio [sqrt(4)=2</a:t>
            </a:r>
            <a:r>
              <a:rPr lang="en-US" dirty="0" smtClean="0"/>
              <a:t>]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9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97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97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97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97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9748" grpId="0" build="p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61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961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Finding Environmental Noise</a:t>
            </a:r>
          </a:p>
        </p:txBody>
      </p:sp>
      <p:pic>
        <p:nvPicPr>
          <p:cNvPr id="879622" name="Picture 6"/>
          <p:cNvPicPr>
            <a:picLocks noChangeAspect="1" noChangeArrowheads="1"/>
          </p:cNvPicPr>
          <p:nvPr/>
        </p:nvPicPr>
        <p:blipFill>
          <a:blip r:embed="rId3"/>
          <a:srcRect t="3515"/>
          <a:stretch>
            <a:fillRect/>
          </a:stretch>
        </p:blipFill>
        <p:spPr bwMode="auto">
          <a:xfrm>
            <a:off x="414338" y="1754909"/>
            <a:ext cx="8491537" cy="437760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666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1667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Finding Environmental Noise</a:t>
            </a:r>
          </a:p>
        </p:txBody>
      </p:sp>
      <p:sp>
        <p:nvSpPr>
          <p:cNvPr id="8816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50238" cy="5089525"/>
          </a:xfrm>
        </p:spPr>
        <p:txBody>
          <a:bodyPr/>
          <a:lstStyle/>
          <a:p>
            <a:r>
              <a:rPr lang="en-US" dirty="0"/>
              <a:t>General strategy</a:t>
            </a:r>
          </a:p>
          <a:p>
            <a:pPr lvl="1"/>
            <a:r>
              <a:rPr lang="en-US" dirty="0"/>
              <a:t>Turn off absolutely everything except amplifier and EEG recording computer</a:t>
            </a:r>
          </a:p>
          <a:p>
            <a:pPr lvl="1"/>
            <a:r>
              <a:rPr lang="en-US" dirty="0"/>
              <a:t>Measure noise level with fake head</a:t>
            </a:r>
          </a:p>
          <a:p>
            <a:pPr lvl="2"/>
            <a:r>
              <a:rPr lang="en-US" dirty="0"/>
              <a:t>Use spectrum analyzer function on EEG system, if available</a:t>
            </a:r>
          </a:p>
          <a:p>
            <a:pPr lvl="1"/>
            <a:r>
              <a:rPr lang="en-US" dirty="0"/>
              <a:t>Some 1/f noise will be present, but minimal</a:t>
            </a:r>
          </a:p>
          <a:p>
            <a:pPr lvl="2"/>
            <a:r>
              <a:rPr lang="en-US" dirty="0"/>
              <a:t>If noise is big, think about possible shielding problems</a:t>
            </a:r>
          </a:p>
          <a:p>
            <a:pPr lvl="1"/>
            <a:r>
              <a:rPr lang="en-US" dirty="0"/>
              <a:t>Start turning on devices and see what causes noise to increase</a:t>
            </a:r>
          </a:p>
          <a:p>
            <a:pPr lvl="2"/>
            <a:r>
              <a:rPr lang="en-US" dirty="0"/>
              <a:t>Move fake head to various places to see where noise comes from</a:t>
            </a:r>
          </a:p>
          <a:p>
            <a:r>
              <a:rPr lang="en-US" dirty="0"/>
              <a:t>Keep a printout of final noise level</a:t>
            </a:r>
          </a:p>
          <a:p>
            <a:r>
              <a:rPr lang="en-US" dirty="0"/>
              <a:t>Measure noise every 1-3 months AND whenever the equipment changes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16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16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16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16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16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16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1668" grpId="0" build="p" bldLvl="2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714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3715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Electrodes</a:t>
            </a:r>
          </a:p>
        </p:txBody>
      </p:sp>
      <p:sp>
        <p:nvSpPr>
          <p:cNvPr id="88371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407356"/>
            <a:ext cx="8408988" cy="5282369"/>
          </a:xfrm>
        </p:spPr>
        <p:txBody>
          <a:bodyPr/>
          <a:lstStyle/>
          <a:p>
            <a:r>
              <a:rPr lang="en-US" dirty="0"/>
              <a:t>Basic idea: Connect skin to a wire</a:t>
            </a:r>
          </a:p>
          <a:p>
            <a:r>
              <a:rPr lang="en-US" dirty="0"/>
              <a:t>Stick a needle into skin and connect to wire?</a:t>
            </a:r>
          </a:p>
          <a:p>
            <a:pPr lvl="1"/>
            <a:r>
              <a:rPr lang="en-US" dirty="0"/>
              <a:t>Painful</a:t>
            </a:r>
          </a:p>
          <a:p>
            <a:pPr lvl="1"/>
            <a:r>
              <a:rPr lang="en-US" dirty="0"/>
              <a:t>Small surface area -&gt; unstable connection</a:t>
            </a:r>
          </a:p>
          <a:p>
            <a:pPr lvl="1"/>
            <a:r>
              <a:rPr lang="en-US" dirty="0"/>
              <a:t>Prone to movement artifacts</a:t>
            </a:r>
          </a:p>
          <a:p>
            <a:r>
              <a:rPr lang="en-US" dirty="0"/>
              <a:t>Need a liquid or gel interface between skin and metal</a:t>
            </a:r>
          </a:p>
          <a:p>
            <a:r>
              <a:rPr lang="en-US" dirty="0"/>
              <a:t>The electrode/gel/skin combination creates a capacitor, which can filter low frequencies</a:t>
            </a:r>
          </a:p>
          <a:p>
            <a:pPr lvl="1"/>
            <a:r>
              <a:rPr lang="en-US" dirty="0"/>
              <a:t>Ag/</a:t>
            </a:r>
            <a:r>
              <a:rPr lang="en-US" dirty="0" err="1"/>
              <a:t>AgCl</a:t>
            </a:r>
            <a:r>
              <a:rPr lang="en-US" dirty="0"/>
              <a:t> is </a:t>
            </a:r>
            <a:r>
              <a:rPr lang="en-US" dirty="0" smtClean="0"/>
              <a:t>optimal</a:t>
            </a:r>
            <a:endParaRPr lang="en-US" dirty="0"/>
          </a:p>
          <a:p>
            <a:pPr lvl="1"/>
            <a:r>
              <a:rPr lang="en-US" dirty="0"/>
              <a:t>Tin works fine with a </a:t>
            </a:r>
            <a:r>
              <a:rPr lang="en-US" dirty="0" smtClean="0"/>
              <a:t>modern amplifier</a:t>
            </a:r>
          </a:p>
          <a:p>
            <a:r>
              <a:rPr lang="en-US" dirty="0" smtClean="0"/>
              <a:t>Electrode impedance (Z) can have a large impact on data quality and statistical power</a:t>
            </a:r>
          </a:p>
          <a:p>
            <a:pPr lvl="1"/>
            <a:r>
              <a:rPr lang="en-US" dirty="0" smtClean="0"/>
              <a:t>Z is a combination of resistance and capacitance/inductance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37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37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37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37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37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37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37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37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37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371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3716" grpId="0" build="p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530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0531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Some Basics of Electricity</a:t>
            </a:r>
          </a:p>
        </p:txBody>
      </p:sp>
      <p:sp>
        <p:nvSpPr>
          <p:cNvPr id="79053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6096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Electricity follows the path of least resistance</a:t>
            </a:r>
          </a:p>
        </p:txBody>
      </p:sp>
      <p:pic>
        <p:nvPicPr>
          <p:cNvPr id="790533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90600" y="2362200"/>
            <a:ext cx="7543800" cy="37115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790534" name="Text Box 6"/>
          <p:cNvSpPr txBox="1">
            <a:spLocks noChangeArrowheads="1"/>
          </p:cNvSpPr>
          <p:nvPr/>
        </p:nvSpPr>
        <p:spPr bwMode="auto">
          <a:xfrm>
            <a:off x="712788" y="6096000"/>
            <a:ext cx="3478212" cy="36671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/>
              <a:t>Overall R &lt; lowest individual R</a:t>
            </a:r>
          </a:p>
        </p:txBody>
      </p:sp>
      <p:sp>
        <p:nvSpPr>
          <p:cNvPr id="790535" name="Text Box 7"/>
          <p:cNvSpPr txBox="1">
            <a:spLocks noChangeArrowheads="1"/>
          </p:cNvSpPr>
          <p:nvPr/>
        </p:nvSpPr>
        <p:spPr bwMode="auto">
          <a:xfrm>
            <a:off x="4724400" y="6099175"/>
            <a:ext cx="3632200" cy="36671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/>
              <a:t>Overall R = sum of individual Rs</a:t>
            </a:r>
          </a:p>
        </p:txBody>
      </p:sp>
    </p:spTree>
    <p:extLst>
      <p:ext uri="{BB962C8B-B14F-4D97-AF65-F5344CB8AC3E}">
        <p14:creationId xmlns:p14="http://schemas.microsoft.com/office/powerpoint/2010/main" val="296789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130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6131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Some Basics of Electricity</a:t>
            </a:r>
          </a:p>
        </p:txBody>
      </p:sp>
      <p:sp>
        <p:nvSpPr>
          <p:cNvPr id="81613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6096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/>
              <a:t>Measuring Electrode Impedances</a:t>
            </a:r>
          </a:p>
        </p:txBody>
      </p:sp>
      <p:sp>
        <p:nvSpPr>
          <p:cNvPr id="816133" name="Text Box 5"/>
          <p:cNvSpPr txBox="1">
            <a:spLocks noChangeArrowheads="1"/>
          </p:cNvSpPr>
          <p:nvPr/>
        </p:nvSpPr>
        <p:spPr bwMode="auto">
          <a:xfrm>
            <a:off x="228600" y="5105400"/>
            <a:ext cx="3962400" cy="9159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 dirty="0"/>
              <a:t>Measuring between E1 and E8 gives you the sum of E1 and E8; which impedance is high?</a:t>
            </a:r>
          </a:p>
        </p:txBody>
      </p:sp>
      <p:pic>
        <p:nvPicPr>
          <p:cNvPr id="816134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8600" y="2595563"/>
            <a:ext cx="3771900" cy="166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16135" name="Picture 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953000" y="2595563"/>
            <a:ext cx="3771900" cy="166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16136" name="Text Box 8"/>
          <p:cNvSpPr txBox="1">
            <a:spLocks noChangeArrowheads="1"/>
          </p:cNvSpPr>
          <p:nvPr/>
        </p:nvSpPr>
        <p:spPr bwMode="auto">
          <a:xfrm>
            <a:off x="4724400" y="5105400"/>
            <a:ext cx="4419600" cy="9159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 dirty="0"/>
              <a:t>Measuring between E1–E7 (in parallel) and E8 gives you the sum of E8 and less than the lowest of E1–E7</a:t>
            </a:r>
          </a:p>
        </p:txBody>
      </p:sp>
      <p:sp>
        <p:nvSpPr>
          <p:cNvPr id="11" name="Oval 10"/>
          <p:cNvSpPr/>
          <p:nvPr/>
        </p:nvSpPr>
        <p:spPr bwMode="auto">
          <a:xfrm>
            <a:off x="508976" y="2544234"/>
            <a:ext cx="76200" cy="76200"/>
          </a:xfrm>
          <a:prstGeom prst="ellipse">
            <a:avLst/>
          </a:prstGeom>
          <a:solidFill>
            <a:schemeClr val="tx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3785576" y="2544234"/>
            <a:ext cx="76200" cy="76200"/>
          </a:xfrm>
          <a:prstGeom prst="ellipse">
            <a:avLst/>
          </a:prstGeom>
          <a:solidFill>
            <a:schemeClr val="tx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6629400" y="2544234"/>
            <a:ext cx="76200" cy="76200"/>
          </a:xfrm>
          <a:prstGeom prst="ellipse">
            <a:avLst/>
          </a:prstGeom>
          <a:solidFill>
            <a:schemeClr val="tx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8517467" y="2544234"/>
            <a:ext cx="76200" cy="76200"/>
          </a:xfrm>
          <a:prstGeom prst="ellipse">
            <a:avLst/>
          </a:prstGeom>
          <a:solidFill>
            <a:schemeClr val="tx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14" name="Text Box 8"/>
          <p:cNvSpPr txBox="1">
            <a:spLocks noChangeArrowheads="1"/>
          </p:cNvSpPr>
          <p:nvPr/>
        </p:nvSpPr>
        <p:spPr bwMode="auto">
          <a:xfrm>
            <a:off x="3962400" y="3124200"/>
            <a:ext cx="1219200" cy="64633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800" dirty="0" smtClean="0"/>
              <a:t>Outside of Skin</a:t>
            </a:r>
            <a:endParaRPr lang="en-US" sz="1800" dirty="0"/>
          </a:p>
        </p:txBody>
      </p:sp>
      <p:sp>
        <p:nvSpPr>
          <p:cNvPr id="15" name="Text Box 8"/>
          <p:cNvSpPr txBox="1">
            <a:spLocks noChangeArrowheads="1"/>
          </p:cNvSpPr>
          <p:nvPr/>
        </p:nvSpPr>
        <p:spPr bwMode="auto">
          <a:xfrm>
            <a:off x="3962400" y="3962400"/>
            <a:ext cx="1219200" cy="64633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800" dirty="0" smtClean="0"/>
              <a:t>Inside of Skin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01759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6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6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6136" grpId="0" build="p" autoUpdateAnimBg="0"/>
      <p:bldP spid="16" grpId="0" animBg="1"/>
      <p:bldP spid="1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762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5763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smtClean="0"/>
              <a:t>Electrode Impedance</a:t>
            </a:r>
            <a:endParaRPr lang="en-US" dirty="0"/>
          </a:p>
        </p:txBody>
      </p:sp>
      <p:sp>
        <p:nvSpPr>
          <p:cNvPr id="88576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408988" cy="5089525"/>
          </a:xfrm>
        </p:spPr>
        <p:txBody>
          <a:bodyPr/>
          <a:lstStyle/>
          <a:p>
            <a:r>
              <a:rPr lang="en-US" dirty="0"/>
              <a:t>Low impedance improves common mode rejection</a:t>
            </a:r>
          </a:p>
          <a:p>
            <a:pPr lvl="1"/>
            <a:r>
              <a:rPr lang="en-US" dirty="0"/>
              <a:t>High </a:t>
            </a:r>
            <a:r>
              <a:rPr lang="en-US" dirty="0" smtClean="0"/>
              <a:t>impedance less problematic </a:t>
            </a:r>
            <a:r>
              <a:rPr lang="en-US" dirty="0"/>
              <a:t>if the amplifier has a very high input </a:t>
            </a:r>
            <a:r>
              <a:rPr lang="en-US" dirty="0" smtClean="0"/>
              <a:t>impedance (ratio is key)</a:t>
            </a:r>
          </a:p>
          <a:p>
            <a:r>
              <a:rPr lang="en-US" dirty="0"/>
              <a:t>Low impedance reduces skin potentials</a:t>
            </a:r>
          </a:p>
          <a:p>
            <a:pPr lvl="1"/>
            <a:r>
              <a:rPr lang="en-US" dirty="0"/>
              <a:t>Sweat pores have variable resistance</a:t>
            </a:r>
          </a:p>
          <a:p>
            <a:pPr lvl="2"/>
            <a:r>
              <a:rPr lang="en-US" dirty="0"/>
              <a:t>Lower resistance between inside and outside of skin when we sweat</a:t>
            </a:r>
          </a:p>
          <a:p>
            <a:pPr lvl="1"/>
            <a:r>
              <a:rPr lang="en-US" dirty="0"/>
              <a:t>As the resistance goes down, so does the DC voltage level</a:t>
            </a:r>
          </a:p>
          <a:p>
            <a:pPr lvl="1"/>
            <a:r>
              <a:rPr lang="en-US" dirty="0"/>
              <a:t>Skin potentials</a:t>
            </a:r>
            <a:r>
              <a:rPr lang="en-US" dirty="0" smtClean="0"/>
              <a:t> are often </a:t>
            </a:r>
            <a:r>
              <a:rPr lang="en-US" dirty="0"/>
              <a:t>50-100 µV</a:t>
            </a:r>
          </a:p>
          <a:p>
            <a:pPr lvl="1"/>
            <a:r>
              <a:rPr lang="en-US" dirty="0"/>
              <a:t>If impedance between outside and inside of skin is very low, changes in resistance of sweat pores will have much less impact</a:t>
            </a:r>
          </a:p>
          <a:p>
            <a:pPr lvl="2"/>
            <a:r>
              <a:rPr lang="en-US" dirty="0"/>
              <a:t>Electricity follows path of least resistance</a:t>
            </a:r>
          </a:p>
          <a:p>
            <a:pPr lvl="1"/>
            <a:r>
              <a:rPr lang="en-US" dirty="0"/>
              <a:t>High-impedance amplifiers do nothing to solve this problem </a:t>
            </a:r>
          </a:p>
        </p:txBody>
      </p:sp>
    </p:spTree>
    <p:extLst>
      <p:ext uri="{BB962C8B-B14F-4D97-AF65-F5344CB8AC3E}">
        <p14:creationId xmlns:p14="http://schemas.microsoft.com/office/powerpoint/2010/main" val="2912195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57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57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57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57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57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57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57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576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5764" grpId="0" build="p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28" y="710796"/>
            <a:ext cx="8341249" cy="525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384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068" y="388569"/>
            <a:ext cx="7420433" cy="24866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663" y="3345481"/>
            <a:ext cx="7072922" cy="323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155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434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4435" name="Rectangle 3"/>
          <p:cNvSpPr>
            <a:spLocks noGrp="1" noChangeArrowheads="1"/>
          </p:cNvSpPr>
          <p:nvPr>
            <p:ph type="title"/>
          </p:nvPr>
        </p:nvSpPr>
        <p:spPr>
          <a:xfrm>
            <a:off x="161635" y="0"/>
            <a:ext cx="8832273" cy="1143000"/>
          </a:xfrm>
        </p:spPr>
        <p:txBody>
          <a:bodyPr/>
          <a:lstStyle/>
          <a:p>
            <a:r>
              <a:rPr lang="en-US" dirty="0" smtClean="0"/>
              <a:t>High Electrode Impedance &amp; Noise</a:t>
            </a:r>
            <a:endParaRPr lang="en-US" dirty="0"/>
          </a:p>
        </p:txBody>
      </p:sp>
      <p:sp>
        <p:nvSpPr>
          <p:cNvPr id="91443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498601"/>
            <a:ext cx="8408988" cy="83847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Direct </a:t>
            </a:r>
            <a:r>
              <a:rPr lang="en-US" dirty="0"/>
              <a:t>comparison of high &amp; low Z in </a:t>
            </a:r>
            <a:r>
              <a:rPr lang="en-US" dirty="0" err="1"/>
              <a:t>Biosemi</a:t>
            </a:r>
            <a:r>
              <a:rPr lang="en-US" dirty="0"/>
              <a:t> system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Oddball paradigm (N=12); cool/dry vs. warm/</a:t>
            </a:r>
            <a:r>
              <a:rPr lang="en-US" dirty="0" smtClean="0"/>
              <a:t>humid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855" y="2246379"/>
            <a:ext cx="6148828" cy="4611621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 bwMode="auto">
          <a:xfrm rot="21142639">
            <a:off x="3451170" y="3516282"/>
            <a:ext cx="1233448" cy="451754"/>
          </a:xfrm>
          <a:prstGeom prst="ellipse">
            <a:avLst/>
          </a:prstGeom>
          <a:noFill/>
          <a:ln w="28575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 rot="373287">
            <a:off x="2622288" y="5825030"/>
            <a:ext cx="1619945" cy="650259"/>
          </a:xfrm>
          <a:prstGeom prst="ellipse">
            <a:avLst/>
          </a:prstGeom>
          <a:noFill/>
          <a:ln w="28575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6581001"/>
            <a:ext cx="22079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Kappenman &amp; Luck (2010)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434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4435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Frequency Content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09" y="1609435"/>
            <a:ext cx="8881240" cy="46366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581001"/>
            <a:ext cx="22079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Kappenman &amp; Luck (2010)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4200" name="Picture 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68438" y="762000"/>
            <a:ext cx="5953125" cy="59213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904201" name="Text Box 9"/>
          <p:cNvSpPr txBox="1">
            <a:spLocks noChangeArrowheads="1"/>
          </p:cNvSpPr>
          <p:nvPr/>
        </p:nvSpPr>
        <p:spPr bwMode="auto">
          <a:xfrm>
            <a:off x="1901825" y="271463"/>
            <a:ext cx="2044700" cy="39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Individual Trials</a:t>
            </a:r>
          </a:p>
        </p:txBody>
      </p:sp>
      <p:sp>
        <p:nvSpPr>
          <p:cNvPr id="904202" name="Text Box 10"/>
          <p:cNvSpPr txBox="1">
            <a:spLocks noChangeArrowheads="1"/>
          </p:cNvSpPr>
          <p:nvPr/>
        </p:nvSpPr>
        <p:spPr bwMode="auto">
          <a:xfrm>
            <a:off x="5038725" y="271463"/>
            <a:ext cx="2008188" cy="39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Averaged Data</a:t>
            </a:r>
          </a:p>
        </p:txBody>
      </p:sp>
      <p:sp>
        <p:nvSpPr>
          <p:cNvPr id="5" name="Oval 4"/>
          <p:cNvSpPr/>
          <p:nvPr/>
        </p:nvSpPr>
        <p:spPr bwMode="auto">
          <a:xfrm>
            <a:off x="4784110" y="5518151"/>
            <a:ext cx="711595" cy="700718"/>
          </a:xfrm>
          <a:prstGeom prst="ellipse">
            <a:avLst/>
          </a:prstGeom>
          <a:noFill/>
          <a:ln w="28575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08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5583286" y="5518151"/>
            <a:ext cx="711595" cy="700718"/>
          </a:xfrm>
          <a:prstGeom prst="ellipse">
            <a:avLst/>
          </a:prstGeom>
          <a:noFill/>
          <a:ln w="28575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0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79696" y="4686048"/>
            <a:ext cx="3711243" cy="707886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Look at </a:t>
            </a:r>
            <a:r>
              <a:rPr lang="en-US" dirty="0" err="1" smtClean="0"/>
              <a:t>prestimulus</a:t>
            </a:r>
            <a:r>
              <a:rPr lang="en-US" dirty="0" smtClean="0"/>
              <a:t> baseline to see noise level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8359" y="2581398"/>
            <a:ext cx="1795641" cy="18586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434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4435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/>
              <a:t>Statistical Significance of P3 Effect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93" y="1605089"/>
            <a:ext cx="8878992" cy="518235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11615" y="3624106"/>
            <a:ext cx="4308645" cy="1323439"/>
          </a:xfrm>
          <a:prstGeom prst="rect">
            <a:avLst/>
          </a:prstGeom>
          <a:solidFill>
            <a:srgbClr val="FFFF00"/>
          </a:solidFill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For N1, 50% more trials were needed for the High-Z Warm condition, but no effect of Z when the lab was cool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6581001"/>
            <a:ext cx="22079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Kappenman &amp; Luck (2010)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482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6483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Bottom Line</a:t>
            </a:r>
            <a:endParaRPr lang="en-US" dirty="0"/>
          </a:p>
        </p:txBody>
      </p:sp>
      <p:sp>
        <p:nvSpPr>
          <p:cNvPr id="91648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498600"/>
            <a:ext cx="8408988" cy="5257800"/>
          </a:xfrm>
        </p:spPr>
        <p:txBody>
          <a:bodyPr/>
          <a:lstStyle/>
          <a:p>
            <a:r>
              <a:rPr lang="en-US" dirty="0" smtClean="0"/>
              <a:t>Benefits of high-impedance systems</a:t>
            </a:r>
          </a:p>
          <a:p>
            <a:pPr lvl="1"/>
            <a:r>
              <a:rPr lang="en-US" dirty="0" smtClean="0"/>
              <a:t>Speed and comfort of electrode application</a:t>
            </a:r>
          </a:p>
          <a:p>
            <a:pPr lvl="1"/>
            <a:r>
              <a:rPr lang="en-US" dirty="0" smtClean="0"/>
              <a:t>Reduced transmission of blood-borne pathogens</a:t>
            </a:r>
          </a:p>
          <a:p>
            <a:r>
              <a:rPr lang="en-US" dirty="0" smtClean="0"/>
              <a:t>Speed difference may be illusory</a:t>
            </a:r>
          </a:p>
          <a:p>
            <a:pPr lvl="1"/>
            <a:r>
              <a:rPr lang="en-US" dirty="0" smtClean="0"/>
              <a:t>May need more trials and/or more subjects</a:t>
            </a:r>
          </a:p>
          <a:p>
            <a:r>
              <a:rPr lang="en-US" dirty="0" smtClean="0"/>
              <a:t>Safety benefit is real</a:t>
            </a:r>
          </a:p>
          <a:p>
            <a:r>
              <a:rPr lang="en-US" dirty="0" smtClean="0"/>
              <a:t>Best compromise in most cases</a:t>
            </a:r>
          </a:p>
          <a:p>
            <a:pPr lvl="1"/>
            <a:r>
              <a:rPr lang="en-US" dirty="0" smtClean="0"/>
              <a:t>Use high impedance, but optimize other aspects of recordings (pre-amps, temperature)</a:t>
            </a:r>
          </a:p>
          <a:p>
            <a:pPr lvl="1"/>
            <a:r>
              <a:rPr lang="en-US" dirty="0" smtClean="0"/>
              <a:t>Reduce impedance when you really need the best possible S/N ratio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6484" grpId="0" build="p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482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6483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/>
              <a:t>Do You Really Need 128 Channels?</a:t>
            </a:r>
            <a:endParaRPr lang="en-US" dirty="0"/>
          </a:p>
        </p:txBody>
      </p:sp>
      <p:sp>
        <p:nvSpPr>
          <p:cNvPr id="91648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346200"/>
            <a:ext cx="8408988" cy="5257800"/>
          </a:xfrm>
        </p:spPr>
        <p:txBody>
          <a:bodyPr/>
          <a:lstStyle/>
          <a:p>
            <a:r>
              <a:rPr lang="en-US" dirty="0" smtClean="0"/>
              <a:t>What </a:t>
            </a:r>
            <a:r>
              <a:rPr lang="en-US" dirty="0"/>
              <a:t>are benefits of high electrode densities?</a:t>
            </a:r>
          </a:p>
          <a:p>
            <a:pPr lvl="1"/>
            <a:r>
              <a:rPr lang="en-US" dirty="0"/>
              <a:t>Can’t do localization well for noisy data</a:t>
            </a:r>
            <a:endParaRPr lang="en-US" dirty="0" smtClean="0"/>
          </a:p>
          <a:p>
            <a:r>
              <a:rPr lang="en-US" dirty="0" smtClean="0"/>
              <a:t>Problem of multiple comparisons</a:t>
            </a:r>
          </a:p>
          <a:p>
            <a:pPr lvl="1"/>
            <a:r>
              <a:rPr lang="en-US" dirty="0" smtClean="0"/>
              <a:t>How do you choose sites for statistical analysis?</a:t>
            </a:r>
          </a:p>
          <a:p>
            <a:pPr lvl="1"/>
            <a:r>
              <a:rPr lang="en-US" dirty="0" smtClean="0"/>
              <a:t>If you do correction for multiple comparisons with 128 channels, you will need </a:t>
            </a:r>
            <a:r>
              <a:rPr lang="en-US" dirty="0" err="1" smtClean="0"/>
              <a:t>p</a:t>
            </a:r>
            <a:r>
              <a:rPr lang="en-US" dirty="0" smtClean="0"/>
              <a:t> &lt; .0004 to be significant (</a:t>
            </a:r>
            <a:r>
              <a:rPr lang="en-US" dirty="0" err="1" smtClean="0"/>
              <a:t>Bonferronied</a:t>
            </a:r>
            <a:r>
              <a:rPr lang="en-US" dirty="0" smtClean="0"/>
              <a:t> to death)</a:t>
            </a:r>
          </a:p>
          <a:p>
            <a:pPr lvl="1"/>
            <a:r>
              <a:rPr lang="en-US" dirty="0" smtClean="0"/>
              <a:t>Completely inappropriate to find sites with effects and do stats on those sites (voodoo!)</a:t>
            </a:r>
          </a:p>
          <a:p>
            <a:r>
              <a:rPr lang="en-US" dirty="0"/>
              <a:t>Other problems with high-density systems</a:t>
            </a:r>
          </a:p>
          <a:p>
            <a:pPr lvl="1"/>
            <a:r>
              <a:rPr lang="en-US" dirty="0"/>
              <a:t>Bridging</a:t>
            </a:r>
          </a:p>
          <a:p>
            <a:pPr lvl="1"/>
            <a:r>
              <a:rPr lang="en-US" dirty="0"/>
              <a:t>More electrodes -&gt; More chances for </a:t>
            </a:r>
            <a:r>
              <a:rPr lang="en-US" dirty="0" smtClean="0"/>
              <a:t>problems</a:t>
            </a:r>
          </a:p>
          <a:p>
            <a:r>
              <a:rPr lang="en-US" dirty="0" smtClean="0"/>
              <a:t>Dilution </a:t>
            </a:r>
            <a:r>
              <a:rPr lang="en-US" dirty="0"/>
              <a:t>Rule: Don’t dilute good data by adding bad data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648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6484" grpId="0" build="p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113" y="788237"/>
            <a:ext cx="6757891" cy="584695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563389" y="3385150"/>
            <a:ext cx="555410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Cz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5578492" y="2436034"/>
            <a:ext cx="525204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Fz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5573834" y="4332042"/>
            <a:ext cx="534521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Pz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5550540" y="5323493"/>
            <a:ext cx="581109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Oz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5485844" y="1473106"/>
            <a:ext cx="710501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Fpz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84668" y="2016321"/>
            <a:ext cx="29750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u="sng" dirty="0" smtClean="0"/>
              <a:t>Midline:</a:t>
            </a:r>
          </a:p>
          <a:p>
            <a:pPr algn="l"/>
            <a:r>
              <a:rPr lang="en-US" sz="2400" dirty="0" smtClean="0"/>
              <a:t>Frontal Pole</a:t>
            </a:r>
          </a:p>
          <a:p>
            <a:pPr algn="l"/>
            <a:r>
              <a:rPr lang="en-US" sz="2400" dirty="0" smtClean="0"/>
              <a:t>Frontal</a:t>
            </a:r>
          </a:p>
          <a:p>
            <a:pPr algn="l"/>
            <a:r>
              <a:rPr lang="en-US" sz="2400" dirty="0" smtClean="0"/>
              <a:t>Central (Vertex)</a:t>
            </a:r>
          </a:p>
          <a:p>
            <a:pPr algn="l"/>
            <a:r>
              <a:rPr lang="en-US" sz="2400" dirty="0" smtClean="0"/>
              <a:t>Parietal</a:t>
            </a:r>
          </a:p>
          <a:p>
            <a:pPr algn="l"/>
            <a:r>
              <a:rPr lang="en-US" sz="2400" dirty="0" smtClean="0"/>
              <a:t>Occipital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4865467" y="2393699"/>
            <a:ext cx="560069" cy="461665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F3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4038806" y="2215461"/>
            <a:ext cx="560069" cy="461665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F7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865467" y="4376601"/>
            <a:ext cx="569387" cy="461665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P3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4027665" y="4565983"/>
            <a:ext cx="569387" cy="461665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P7</a:t>
            </a:r>
            <a:endParaRPr lang="en-US" sz="2400" dirty="0"/>
          </a:p>
        </p:txBody>
      </p:sp>
      <p:sp>
        <p:nvSpPr>
          <p:cNvPr id="19" name="TextBox 18"/>
          <p:cNvSpPr txBox="1"/>
          <p:nvPr/>
        </p:nvSpPr>
        <p:spPr>
          <a:xfrm>
            <a:off x="6302659" y="2393699"/>
            <a:ext cx="560069" cy="461665"/>
          </a:xfrm>
          <a:prstGeom prst="rect">
            <a:avLst/>
          </a:prstGeom>
          <a:solidFill>
            <a:srgbClr val="FFBEBE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F4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7127095" y="2215461"/>
            <a:ext cx="560069" cy="461665"/>
          </a:xfrm>
          <a:prstGeom prst="rect">
            <a:avLst/>
          </a:prstGeom>
          <a:solidFill>
            <a:srgbClr val="FFBEBE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F8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6324942" y="4376601"/>
            <a:ext cx="569387" cy="461665"/>
          </a:xfrm>
          <a:prstGeom prst="rect">
            <a:avLst/>
          </a:prstGeom>
          <a:solidFill>
            <a:srgbClr val="FFBEBE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P4</a:t>
            </a:r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>
            <a:off x="7115955" y="4565983"/>
            <a:ext cx="569387" cy="461665"/>
          </a:xfrm>
          <a:prstGeom prst="rect">
            <a:avLst/>
          </a:prstGeom>
          <a:solidFill>
            <a:srgbClr val="FFBEBE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P8</a:t>
            </a:r>
            <a:endParaRPr lang="en-US" sz="2400" dirty="0"/>
          </a:p>
        </p:txBody>
      </p:sp>
      <p:sp>
        <p:nvSpPr>
          <p:cNvPr id="24" name="TextBox 23"/>
          <p:cNvSpPr txBox="1"/>
          <p:nvPr/>
        </p:nvSpPr>
        <p:spPr>
          <a:xfrm>
            <a:off x="141610" y="4366839"/>
            <a:ext cx="2505775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u="sng" dirty="0" smtClean="0"/>
              <a:t>Lateral:</a:t>
            </a:r>
          </a:p>
          <a:p>
            <a:pPr algn="l"/>
            <a:r>
              <a:rPr lang="en-US" sz="2400" dirty="0" smtClean="0"/>
              <a:t>Left = Odd</a:t>
            </a:r>
          </a:p>
          <a:p>
            <a:pPr algn="l"/>
            <a:r>
              <a:rPr lang="en-US" sz="2400" dirty="0" smtClean="0"/>
              <a:t>Right = Event</a:t>
            </a:r>
            <a:endParaRPr lang="en-US" sz="2400" dirty="0"/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0" y="142875"/>
            <a:ext cx="3492500" cy="7016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1994 Revised International</a:t>
            </a:r>
          </a:p>
          <a:p>
            <a:r>
              <a:rPr lang="en-US" dirty="0"/>
              <a:t>10/20 System</a:t>
            </a:r>
          </a:p>
        </p:txBody>
      </p:sp>
    </p:spTree>
    <p:extLst>
      <p:ext uri="{BB962C8B-B14F-4D97-AF65-F5344CB8AC3E}">
        <p14:creationId xmlns:p14="http://schemas.microsoft.com/office/powerpoint/2010/main" val="3850920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 animBg="1"/>
      <p:bldP spid="16" grpId="0" animBg="1"/>
      <p:bldP spid="17" grpId="0" animBg="1"/>
      <p:bldP spid="18" grpId="0" animBg="1"/>
      <p:bldP spid="19" grpId="0" animBg="1"/>
      <p:bldP spid="21" grpId="0" animBg="1"/>
      <p:bldP spid="22" grpId="0" animBg="1"/>
      <p:bldP spid="23" grpId="0" animBg="1"/>
      <p:bldP spid="2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954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3958" name="Rectangle 6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Digitization</a:t>
            </a:r>
          </a:p>
        </p:txBody>
      </p:sp>
      <p:sp>
        <p:nvSpPr>
          <p:cNvPr id="893963" name="Text Box 11"/>
          <p:cNvSpPr txBox="1">
            <a:spLocks noChangeArrowheads="1"/>
          </p:cNvSpPr>
          <p:nvPr/>
        </p:nvSpPr>
        <p:spPr bwMode="auto">
          <a:xfrm>
            <a:off x="253999" y="5893851"/>
            <a:ext cx="8695267" cy="707886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Note: In most systems (not </a:t>
            </a:r>
            <a:r>
              <a:rPr lang="en-US" dirty="0" smtClean="0"/>
              <a:t>BioSemi or </a:t>
            </a:r>
            <a:r>
              <a:rPr lang="en-US" dirty="0" err="1"/>
              <a:t>A</a:t>
            </a:r>
            <a:r>
              <a:rPr lang="en-US" dirty="0" err="1" smtClean="0"/>
              <a:t>ctiCHamp</a:t>
            </a:r>
            <a:r>
              <a:rPr lang="en-US" dirty="0" smtClean="0"/>
              <a:t>)</a:t>
            </a:r>
            <a:r>
              <a:rPr lang="en-US" dirty="0"/>
              <a:t>, there is a small delay between samples from different channels at a given time point</a:t>
            </a:r>
          </a:p>
        </p:txBody>
      </p:sp>
      <p:pic>
        <p:nvPicPr>
          <p:cNvPr id="893964" name="Picture 1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6763" y="1429801"/>
            <a:ext cx="8186737" cy="431323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050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8051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Digitization</a:t>
            </a:r>
          </a:p>
        </p:txBody>
      </p:sp>
      <p:sp>
        <p:nvSpPr>
          <p:cNvPr id="89805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78813" cy="4781550"/>
          </a:xfrm>
        </p:spPr>
        <p:txBody>
          <a:bodyPr/>
          <a:lstStyle/>
          <a:p>
            <a:r>
              <a:rPr lang="en-US" dirty="0"/>
              <a:t>Digitization (analog-to-digital converter) makes data discrete along time and amplitude dimensions</a:t>
            </a:r>
          </a:p>
          <a:p>
            <a:r>
              <a:rPr lang="en-US" dirty="0"/>
              <a:t>Because of averaging, you don’t need a lot of resolution in the amplitude dimension for the EEG</a:t>
            </a:r>
            <a:endParaRPr lang="en-US" dirty="0" smtClean="0"/>
          </a:p>
          <a:p>
            <a:pPr lvl="1"/>
            <a:r>
              <a:rPr lang="en-US" dirty="0" smtClean="0"/>
              <a:t>But a wide range of possible values can be helpful in avoiding saturation problems</a:t>
            </a:r>
          </a:p>
          <a:p>
            <a:r>
              <a:rPr lang="en-US" dirty="0"/>
              <a:t>The </a:t>
            </a:r>
            <a:r>
              <a:rPr lang="en-US" dirty="0" err="1"/>
              <a:t>Nyquist</a:t>
            </a:r>
            <a:r>
              <a:rPr lang="en-US" dirty="0"/>
              <a:t> Theorem governs time resolution</a:t>
            </a:r>
          </a:p>
          <a:p>
            <a:pPr lvl="1"/>
            <a:r>
              <a:rPr lang="en-US" dirty="0"/>
              <a:t>Must </a:t>
            </a:r>
            <a:r>
              <a:rPr lang="en-US"/>
              <a:t>sample</a:t>
            </a:r>
            <a:r>
              <a:rPr lang="en-US" smtClean="0"/>
              <a:t> &gt; twice </a:t>
            </a:r>
            <a:r>
              <a:rPr lang="en-US" dirty="0"/>
              <a:t>as fast as highest frequency in the signal</a:t>
            </a:r>
          </a:p>
          <a:p>
            <a:pPr lvl="1"/>
            <a:r>
              <a:rPr lang="en-US" dirty="0"/>
              <a:t>If you do, then you have captured all the information in the signal</a:t>
            </a:r>
          </a:p>
          <a:p>
            <a:pPr lvl="1"/>
            <a:r>
              <a:rPr lang="en-US" dirty="0"/>
              <a:t>If you don’t, you are missing information and may have aliasing (high frequencies appearing to be low frequencies)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80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80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80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80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80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80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8052" grpId="0" build="p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050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8051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Digitization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2505" y="1523999"/>
            <a:ext cx="5096513" cy="521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542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09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009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Aliasing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14" y="4143723"/>
            <a:ext cx="8229600" cy="25460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14" y="1441291"/>
            <a:ext cx="8229600" cy="254603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2730" y="1508076"/>
            <a:ext cx="2642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 samples per cycle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02730" y="4180282"/>
            <a:ext cx="28911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0.9 samples per cycle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97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 dirty="0"/>
              <a:t>Importance of Clean Data</a:t>
            </a:r>
          </a:p>
        </p:txBody>
      </p:sp>
      <p:sp>
        <p:nvSpPr>
          <p:cNvPr id="851971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19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626425"/>
            <a:ext cx="8489047" cy="5068653"/>
          </a:xfrm>
        </p:spPr>
        <p:txBody>
          <a:bodyPr/>
          <a:lstStyle/>
          <a:p>
            <a:r>
              <a:rPr lang="en-US" dirty="0" smtClean="0"/>
              <a:t>Just having a lot of trials is often not enough to get clean data</a:t>
            </a:r>
          </a:p>
          <a:p>
            <a:r>
              <a:rPr lang="en-US" dirty="0" smtClean="0"/>
              <a:t>It pays to reduce sources of noise before the noise is recorded</a:t>
            </a:r>
          </a:p>
          <a:p>
            <a:r>
              <a:rPr lang="en-US" dirty="0" smtClean="0"/>
              <a:t>Hansen’s </a:t>
            </a:r>
            <a:r>
              <a:rPr lang="en-US" dirty="0"/>
              <a:t>Axiom: There is no substitute for clean data</a:t>
            </a:r>
          </a:p>
          <a:p>
            <a:r>
              <a:rPr lang="en-US" dirty="0"/>
              <a:t>Cleaning up noise</a:t>
            </a:r>
            <a:r>
              <a:rPr lang="en-US" dirty="0" smtClean="0"/>
              <a:t> after recording </a:t>
            </a:r>
            <a:r>
              <a:rPr lang="en-US" dirty="0"/>
              <a:t>has a cost</a:t>
            </a:r>
          </a:p>
          <a:p>
            <a:pPr lvl="1"/>
            <a:r>
              <a:rPr lang="en-US" dirty="0"/>
              <a:t>Averaging requires lots of trials (lots of time)</a:t>
            </a:r>
          </a:p>
          <a:p>
            <a:pPr lvl="1"/>
            <a:r>
              <a:rPr lang="en-US" dirty="0"/>
              <a:t>Filters distort the time course of the ERPs</a:t>
            </a:r>
            <a:endParaRPr lang="en-US" dirty="0" smtClean="0"/>
          </a:p>
          <a:p>
            <a:r>
              <a:rPr lang="en-US" dirty="0" smtClean="0"/>
              <a:t>By reducing sources of noise before they are recorded, you could cut an hour off </a:t>
            </a:r>
            <a:r>
              <a:rPr lang="en-US" dirty="0"/>
              <a:t>every recording session </a:t>
            </a:r>
            <a:r>
              <a:rPr lang="en-US" dirty="0" smtClean="0"/>
              <a:t>or cut </a:t>
            </a:r>
            <a:r>
              <a:rPr lang="en-US" dirty="0"/>
              <a:t>the number of subjects in each experiment by 25</a:t>
            </a:r>
            <a:r>
              <a:rPr lang="en-US" dirty="0" smtClean="0"/>
              <a:t>% (or even more)</a:t>
            </a:r>
            <a:endParaRPr lang="en-US" dirty="0"/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19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19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19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19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19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19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1972" grpId="0" build="p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97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 dirty="0" smtClean="0"/>
              <a:t>My View of Signal Processing</a:t>
            </a:r>
            <a:endParaRPr lang="en-US" dirty="0"/>
          </a:p>
        </p:txBody>
      </p:sp>
      <p:sp>
        <p:nvSpPr>
          <p:cNvPr id="851971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19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566334"/>
            <a:ext cx="8496300" cy="558799"/>
          </a:xfrm>
        </p:spPr>
        <p:txBody>
          <a:bodyPr/>
          <a:lstStyle/>
          <a:p>
            <a:r>
              <a:rPr lang="en-US" dirty="0" smtClean="0"/>
              <a:t>Treatments always have side effects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633" y="2137832"/>
            <a:ext cx="2531444" cy="1545167"/>
          </a:xfrm>
          <a:prstGeom prst="rect">
            <a:avLst/>
          </a:prstGeom>
        </p:spPr>
      </p:pic>
      <p:sp>
        <p:nvSpPr>
          <p:cNvPr id="6" name="Rectangle 4"/>
          <p:cNvSpPr txBox="1">
            <a:spLocks noChangeArrowheads="1"/>
          </p:cNvSpPr>
          <p:nvPr/>
        </p:nvSpPr>
        <p:spPr bwMode="black">
          <a:xfrm>
            <a:off x="457200" y="3776134"/>
            <a:ext cx="8496300" cy="30818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Pct val="125000"/>
              <a:buFont typeface="Times" pitchFamily="-112" charset="0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According to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Wikipedia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:</a:t>
            </a:r>
          </a:p>
          <a:p>
            <a:pPr marL="800100" lvl="1" indent="-342900" algn="l" eaLnBrk="1" hangingPunct="1">
              <a:spcBef>
                <a:spcPct val="20000"/>
              </a:spcBef>
              <a:buSzPct val="125000"/>
            </a:pPr>
            <a:r>
              <a:rPr lang="en-US" kern="0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Common adverse effects include: nausea, dyspepsia, gastrointestinal bleeding, raised liver enzymes, diarrhea, </a:t>
            </a:r>
            <a:r>
              <a:rPr lang="en-US" kern="0" dirty="0" err="1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epistaxis</a:t>
            </a:r>
            <a:r>
              <a:rPr lang="en-US" kern="0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, headache, dizziness, unexplained rash, salt and fluid retention, and hypertension</a:t>
            </a:r>
          </a:p>
          <a:p>
            <a:pPr marL="800100" lvl="1" indent="-342900" algn="l" eaLnBrk="1" hangingPunct="1">
              <a:spcBef>
                <a:spcPct val="20000"/>
              </a:spcBef>
              <a:buSzPct val="125000"/>
            </a:pPr>
            <a:r>
              <a:rPr lang="en-US" kern="0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Infrequent adverse effects include: </a:t>
            </a:r>
            <a:r>
              <a:rPr lang="en-US" kern="0" dirty="0" err="1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oesophageal</a:t>
            </a:r>
            <a:r>
              <a:rPr lang="en-US" kern="0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 ulceration, </a:t>
            </a:r>
            <a:r>
              <a:rPr lang="en-US" kern="0" dirty="0" err="1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hyperkalaemia</a:t>
            </a:r>
            <a:r>
              <a:rPr lang="en-US" kern="0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, renal impairment, confusion, </a:t>
            </a:r>
            <a:r>
              <a:rPr lang="en-US" kern="0" dirty="0" err="1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bronchospasm</a:t>
            </a:r>
            <a:r>
              <a:rPr lang="en-US" kern="0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, and </a:t>
            </a:r>
            <a:r>
              <a:rPr lang="en-US" kern="0" dirty="0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heart failure</a:t>
            </a:r>
            <a:endParaRPr lang="en-US" kern="0" dirty="0" smtClean="0">
              <a:effectLst>
                <a:outerShdw blurRad="38100" dist="38100" dir="2700000" algn="tl">
                  <a:srgbClr val="DDDDDD"/>
                </a:outerShdw>
              </a:effectLst>
              <a:latin typeface="+mn-lt"/>
            </a:endParaRPr>
          </a:p>
          <a:p>
            <a:pPr marL="800100" lvl="1" indent="-342900" eaLnBrk="1" hangingPunct="1">
              <a:spcBef>
                <a:spcPct val="20000"/>
              </a:spcBef>
              <a:buSzPct val="125000"/>
              <a:buFont typeface="Times" pitchFamily="-112" charset="0"/>
              <a:buChar char="•"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DDDDDD"/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97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 dirty="0" smtClean="0"/>
              <a:t>My View of Signal Processing</a:t>
            </a:r>
            <a:endParaRPr lang="en-US" dirty="0"/>
          </a:p>
        </p:txBody>
      </p:sp>
      <p:sp>
        <p:nvSpPr>
          <p:cNvPr id="851971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19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566334"/>
            <a:ext cx="8496300" cy="558799"/>
          </a:xfrm>
        </p:spPr>
        <p:txBody>
          <a:bodyPr/>
          <a:lstStyle/>
          <a:p>
            <a:r>
              <a:rPr lang="en-US" dirty="0" smtClean="0"/>
              <a:t>Treatments always have side effects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633" y="2137832"/>
            <a:ext cx="2531444" cy="1545167"/>
          </a:xfrm>
          <a:prstGeom prst="rect">
            <a:avLst/>
          </a:prstGeom>
        </p:spPr>
      </p:pic>
      <p:sp>
        <p:nvSpPr>
          <p:cNvPr id="6" name="Rectangle 4"/>
          <p:cNvSpPr txBox="1">
            <a:spLocks noChangeArrowheads="1"/>
          </p:cNvSpPr>
          <p:nvPr/>
        </p:nvSpPr>
        <p:spPr bwMode="black">
          <a:xfrm>
            <a:off x="457200" y="3776134"/>
            <a:ext cx="8496300" cy="30818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Pct val="125000"/>
              <a:buFont typeface="Times" pitchFamily="-112" charset="0"/>
              <a:buChar char="•"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According to </a:t>
            </a:r>
            <a:r>
              <a:rPr kumimoji="0" lang="en-US" sz="2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Luckipedia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:</a:t>
            </a:r>
          </a:p>
          <a:p>
            <a:pPr marL="800100" lvl="1" indent="-342900" algn="l" eaLnBrk="1" hangingPunct="1">
              <a:spcBef>
                <a:spcPct val="20000"/>
              </a:spcBef>
              <a:buSzPct val="125000"/>
            </a:pPr>
            <a:r>
              <a:rPr lang="en-US" kern="0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Common adverse effects include: distortion of onset times, distortion of offset times, unexplained peaks, slight dumbness of conclusions</a:t>
            </a:r>
          </a:p>
          <a:p>
            <a:pPr marL="800100" lvl="1" indent="-342900" algn="l" eaLnBrk="1" hangingPunct="1">
              <a:spcBef>
                <a:spcPct val="20000"/>
              </a:spcBef>
              <a:buSzPct val="125000"/>
            </a:pPr>
            <a:r>
              <a:rPr lang="en-US" kern="0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Infrequent adverse effects include: artificial oscillations, wildly incorrect conclusions, public humiliation by reviewers, grant failure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771629" y="2371064"/>
            <a:ext cx="2338999" cy="707300"/>
          </a:xfrm>
          <a:prstGeom prst="rect">
            <a:avLst/>
          </a:prstGeom>
          <a:solidFill>
            <a:srgbClr val="054772"/>
          </a:solidFill>
          <a:ln w="12700" cap="sq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80610" y="2274608"/>
            <a:ext cx="1904523" cy="830997"/>
          </a:xfrm>
          <a:prstGeom prst="rect">
            <a:avLst/>
          </a:prstGeom>
          <a:noFill/>
          <a:effectLst>
            <a:outerShdw dist="38100" dir="270000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114"/>
                </a:solidFill>
                <a:latin typeface="Hoefler Text"/>
                <a:cs typeface="Hoefler Text"/>
              </a:rPr>
              <a:t>Filter</a:t>
            </a:r>
            <a:endParaRPr lang="en-US" sz="4800" b="1" dirty="0">
              <a:solidFill>
                <a:srgbClr val="FFF114"/>
              </a:solidFill>
              <a:latin typeface="Hoefler Text"/>
              <a:cs typeface="Hoefler Text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676587" y="2178163"/>
            <a:ext cx="466192" cy="168788"/>
          </a:xfrm>
          <a:prstGeom prst="rect">
            <a:avLst/>
          </a:prstGeom>
          <a:solidFill>
            <a:srgbClr val="054772"/>
          </a:solidFill>
          <a:ln w="12700" cap="sq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96209" y="2113862"/>
            <a:ext cx="5523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F114"/>
                </a:solidFill>
              </a:rPr>
              <a:t>NOISE</a:t>
            </a:r>
            <a:endParaRPr lang="en-US" sz="1000" dirty="0">
              <a:solidFill>
                <a:srgbClr val="FFF114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066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/>
              <a:t>Absolute Voltage</a:t>
            </a:r>
          </a:p>
        </p:txBody>
      </p:sp>
      <p:sp>
        <p:nvSpPr>
          <p:cNvPr id="856067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0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35080" y="1465878"/>
            <a:ext cx="8496300" cy="5140269"/>
          </a:xfrm>
        </p:spPr>
        <p:txBody>
          <a:bodyPr/>
          <a:lstStyle/>
          <a:p>
            <a:r>
              <a:rPr lang="en-US" dirty="0"/>
              <a:t>Voltage is potential for charges to move from one place to another</a:t>
            </a:r>
          </a:p>
          <a:p>
            <a:r>
              <a:rPr lang="en-US" dirty="0"/>
              <a:t>No such thing as voltage at one </a:t>
            </a:r>
            <a:r>
              <a:rPr lang="en-US" dirty="0" smtClean="0"/>
              <a:t>electrode</a:t>
            </a:r>
          </a:p>
          <a:p>
            <a:pPr lvl="1"/>
            <a:r>
              <a:rPr lang="en-US" dirty="0" smtClean="0"/>
              <a:t>Potential for liquid to flow depends on </a:t>
            </a:r>
            <a:r>
              <a:rPr lang="en-US" dirty="0"/>
              <a:t>source and destination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/>
              <a:t>Voltage is measured between two electrodes</a:t>
            </a:r>
          </a:p>
          <a:p>
            <a:r>
              <a:rPr lang="en-US" dirty="0"/>
              <a:t>However, we can think of absolute voltage as the potential for charges to move from one site to the average of the surface of the head</a:t>
            </a:r>
          </a:p>
          <a:p>
            <a:pPr lvl="1"/>
            <a:r>
              <a:rPr lang="en-US" dirty="0"/>
              <a:t>This is never truly </a:t>
            </a:r>
            <a:r>
              <a:rPr lang="en-US" dirty="0" smtClean="0"/>
              <a:t>achieved</a:t>
            </a:r>
            <a:endParaRPr lang="en-US" dirty="0"/>
          </a:p>
          <a:p>
            <a:pPr lvl="1"/>
            <a:r>
              <a:rPr lang="en-US" dirty="0"/>
              <a:t>It is rarely approximated very </a:t>
            </a:r>
            <a:r>
              <a:rPr lang="en-US" dirty="0" smtClean="0"/>
              <a:t>well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551843" y="3064959"/>
            <a:ext cx="963676" cy="11772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1840" y="3064959"/>
            <a:ext cx="963676" cy="11772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652464" flipV="1">
            <a:off x="5047605" y="3095250"/>
            <a:ext cx="963676" cy="11772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0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0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0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0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0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60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6068" grpId="0" build="p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01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/>
              <a:t>Active, Reference, &amp; Ground</a:t>
            </a:r>
          </a:p>
        </p:txBody>
      </p:sp>
      <p:sp>
        <p:nvSpPr>
          <p:cNvPr id="85401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402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430860"/>
            <a:ext cx="8496300" cy="965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For each channel, you need active, reference, and ground </a:t>
            </a:r>
            <a:r>
              <a:rPr lang="en-US" dirty="0" smtClean="0"/>
              <a:t>electrodes (in a typical system)</a:t>
            </a:r>
          </a:p>
          <a:p>
            <a:pPr lvl="1">
              <a:lnSpc>
                <a:spcPct val="90000"/>
              </a:lnSpc>
            </a:pPr>
            <a:endParaRPr lang="en-US" dirty="0"/>
          </a:p>
        </p:txBody>
      </p:sp>
      <p:pic>
        <p:nvPicPr>
          <p:cNvPr id="854022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9250" y="2319860"/>
            <a:ext cx="4279900" cy="37846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854023" name="Text Box 7"/>
          <p:cNvSpPr txBox="1">
            <a:spLocks noChangeArrowheads="1"/>
          </p:cNvSpPr>
          <p:nvPr/>
        </p:nvSpPr>
        <p:spPr bwMode="auto">
          <a:xfrm>
            <a:off x="4724400" y="2286744"/>
            <a:ext cx="4329978" cy="420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Voltage is measured between ACTIVE and </a:t>
            </a:r>
            <a:r>
              <a:rPr lang="en-US" dirty="0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GROUND (A - G)</a:t>
            </a:r>
            <a:endParaRPr lang="en-US" dirty="0">
              <a:effectLst>
                <a:outerShdw blurRad="38100" dist="38100" dir="2700000" algn="tl">
                  <a:srgbClr val="DDDDDD"/>
                </a:outerShdw>
              </a:effectLst>
            </a:endParaRPr>
          </a:p>
          <a:p>
            <a:pPr>
              <a:spcBef>
                <a:spcPct val="50000"/>
              </a:spcBef>
            </a:pPr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Voltage is measured between REFERENCE and GROUND </a:t>
            </a:r>
            <a:r>
              <a:rPr lang="en-US" dirty="0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(R </a:t>
            </a:r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- G)</a:t>
            </a:r>
          </a:p>
          <a:p>
            <a:pPr>
              <a:spcBef>
                <a:spcPct val="50000"/>
              </a:spcBef>
            </a:pPr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Output is difference between these voltages</a:t>
            </a:r>
          </a:p>
          <a:p>
            <a:pPr>
              <a:spcBef>
                <a:spcPct val="50000"/>
              </a:spcBef>
            </a:pPr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(A - G) - (R - G) = A - R</a:t>
            </a:r>
          </a:p>
          <a:p>
            <a:pPr>
              <a:spcBef>
                <a:spcPct val="50000"/>
              </a:spcBef>
            </a:pPr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It’s as if the ground does not exist</a:t>
            </a:r>
          </a:p>
          <a:p>
            <a:pPr>
              <a:spcBef>
                <a:spcPct val="50000"/>
              </a:spcBef>
            </a:pPr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Any noise in common to A and R will be eliminated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40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40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40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40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40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40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4023" grpId="0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386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/>
              <a:t>Common Mode Rejection</a:t>
            </a:r>
          </a:p>
        </p:txBody>
      </p:sp>
      <p:sp>
        <p:nvSpPr>
          <p:cNvPr id="912387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238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430866"/>
            <a:ext cx="8178800" cy="5257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The ground signal is completely subtracted away (in theory)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This is good, because the amplifier’s ground circuit can pick up all kinds of crud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You can put the ground electrode anywhere on the head</a:t>
            </a:r>
          </a:p>
          <a:p>
            <a:pPr>
              <a:lnSpc>
                <a:spcPct val="90000"/>
              </a:lnSpc>
            </a:pPr>
            <a:r>
              <a:rPr lang="en-US" dirty="0"/>
              <a:t>The noise won’t be subtracted away perfectly if the (A - G) and (R - G) signals aren’t treated equivalently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(A-G) - .9(R-G) = A - .9R - .1G</a:t>
            </a:r>
          </a:p>
          <a:p>
            <a:pPr>
              <a:lnSpc>
                <a:spcPct val="90000"/>
              </a:lnSpc>
            </a:pPr>
            <a:r>
              <a:rPr lang="en-US" dirty="0"/>
              <a:t>An amplifier’s “common mode rejection” is it’s ability to treat these signals equivalently and reject noise that is common to them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Common mode rejection declines when impedance goes up, especially if the impedances differ from each other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This is one reason to keep electrode impedances low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23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2388" grpId="0" build="p" autoUpdateAnimBg="0"/>
    </p:bldLst>
  </p:timing>
</p:sld>
</file>

<file path=ppt/theme/theme1.xml><?xml version="1.0" encoding="utf-8"?>
<a:theme xmlns:a="http://schemas.openxmlformats.org/drawingml/2006/main" name="Balance">
  <a:themeElements>
    <a:clrScheme name="Balance 10">
      <a:dk1>
        <a:srgbClr val="000000"/>
      </a:dk1>
      <a:lt1>
        <a:srgbClr val="FFFFFF"/>
      </a:lt1>
      <a:dk2>
        <a:srgbClr val="000000"/>
      </a:dk2>
      <a:lt2>
        <a:srgbClr val="B8B8B8"/>
      </a:lt2>
      <a:accent1>
        <a:srgbClr val="E5E5FF"/>
      </a:accent1>
      <a:accent2>
        <a:srgbClr val="79CD6B"/>
      </a:accent2>
      <a:accent3>
        <a:srgbClr val="FFFFFF"/>
      </a:accent3>
      <a:accent4>
        <a:srgbClr val="000000"/>
      </a:accent4>
      <a:accent5>
        <a:srgbClr val="F0F0FF"/>
      </a:accent5>
      <a:accent6>
        <a:srgbClr val="6DBA60"/>
      </a:accent6>
      <a:hlink>
        <a:srgbClr val="4477DE"/>
      </a:hlink>
      <a:folHlink>
        <a:srgbClr val="65498F"/>
      </a:folHlink>
    </a:clrScheme>
    <a:fontScheme name="Balance">
      <a:majorFont>
        <a:latin typeface="Geneva"/>
        <a:ea typeface=""/>
        <a:cs typeface=""/>
      </a:majorFont>
      <a:minorFont>
        <a:latin typeface="Gene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eneva" pitchFamily="-11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eneva" pitchFamily="-112" charset="0"/>
          </a:defRPr>
        </a:defPPr>
      </a:lstStyle>
    </a:lnDef>
  </a:objectDefaults>
  <a:extraClrSchemeLst>
    <a:extraClrScheme>
      <a:clrScheme name="Balance 1">
        <a:dk1>
          <a:srgbClr val="663300"/>
        </a:dk1>
        <a:lt1>
          <a:srgbClr val="FFFFFF"/>
        </a:lt1>
        <a:dk2>
          <a:srgbClr val="996600"/>
        </a:dk2>
        <a:lt2>
          <a:srgbClr val="DBBD71"/>
        </a:lt2>
        <a:accent1>
          <a:srgbClr val="3C2800"/>
        </a:accent1>
        <a:accent2>
          <a:srgbClr val="808000"/>
        </a:accent2>
        <a:accent3>
          <a:srgbClr val="CAB8AA"/>
        </a:accent3>
        <a:accent4>
          <a:srgbClr val="DADADA"/>
        </a:accent4>
        <a:accent5>
          <a:srgbClr val="AFACAA"/>
        </a:accent5>
        <a:accent6>
          <a:srgbClr val="737300"/>
        </a:accent6>
        <a:hlink>
          <a:srgbClr val="FF9900"/>
        </a:hlink>
        <a:folHlink>
          <a:srgbClr val="CCA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2">
        <a:dk1>
          <a:srgbClr val="660000"/>
        </a:dk1>
        <a:lt1>
          <a:srgbClr val="FFFFFF"/>
        </a:lt1>
        <a:dk2>
          <a:srgbClr val="800000"/>
        </a:dk2>
        <a:lt2>
          <a:srgbClr val="FFFFCC"/>
        </a:lt2>
        <a:accent1>
          <a:srgbClr val="4000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AFAAAA"/>
        </a:accent5>
        <a:accent6>
          <a:srgbClr val="AC6D56"/>
        </a:accent6>
        <a:hlink>
          <a:srgbClr val="FFFF99"/>
        </a:hlink>
        <a:folHlink>
          <a:srgbClr val="E5B325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3">
        <a:dk1>
          <a:srgbClr val="003300"/>
        </a:dk1>
        <a:lt1>
          <a:srgbClr val="FFFFFF"/>
        </a:lt1>
        <a:dk2>
          <a:srgbClr val="4D6A2A"/>
        </a:dk2>
        <a:lt2>
          <a:srgbClr val="CCFF99"/>
        </a:lt2>
        <a:accent1>
          <a:srgbClr val="2EB62E"/>
        </a:accent1>
        <a:accent2>
          <a:srgbClr val="527C3A"/>
        </a:accent2>
        <a:accent3>
          <a:srgbClr val="B2B9AC"/>
        </a:accent3>
        <a:accent4>
          <a:srgbClr val="DADADA"/>
        </a:accent4>
        <a:accent5>
          <a:srgbClr val="ADD7AD"/>
        </a:accent5>
        <a:accent6>
          <a:srgbClr val="497034"/>
        </a:accent6>
        <a:hlink>
          <a:srgbClr val="DDD800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4">
        <a:dk1>
          <a:srgbClr val="005A58"/>
        </a:dk1>
        <a:lt1>
          <a:srgbClr val="FFFFFF"/>
        </a:lt1>
        <a:dk2>
          <a:srgbClr val="00716E"/>
        </a:dk2>
        <a:lt2>
          <a:srgbClr val="FFFF99"/>
        </a:lt2>
        <a:accent1>
          <a:srgbClr val="00403E"/>
        </a:accent1>
        <a:accent2>
          <a:srgbClr val="6D6FC7"/>
        </a:accent2>
        <a:accent3>
          <a:srgbClr val="AABBBA"/>
        </a:accent3>
        <a:accent4>
          <a:srgbClr val="DADADA"/>
        </a:accent4>
        <a:accent5>
          <a:srgbClr val="AAAFAF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5">
        <a:dk1>
          <a:srgbClr val="003366"/>
        </a:dk1>
        <a:lt1>
          <a:srgbClr val="FFFFFF"/>
        </a:lt1>
        <a:dk2>
          <a:srgbClr val="2B5481"/>
        </a:dk2>
        <a:lt2>
          <a:srgbClr val="E5FFFF"/>
        </a:lt2>
        <a:accent1>
          <a:srgbClr val="336699"/>
        </a:accent1>
        <a:accent2>
          <a:srgbClr val="00B000"/>
        </a:accent2>
        <a:accent3>
          <a:srgbClr val="ACB3C1"/>
        </a:accent3>
        <a:accent4>
          <a:srgbClr val="DADADA"/>
        </a:accent4>
        <a:accent5>
          <a:srgbClr val="ADB8CA"/>
        </a:accent5>
        <a:accent6>
          <a:srgbClr val="009F00"/>
        </a:accent6>
        <a:hlink>
          <a:srgbClr val="00CCFF"/>
        </a:hlink>
        <a:folHlink>
          <a:srgbClr val="B5FFF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6">
        <a:dk1>
          <a:srgbClr val="2F2D25"/>
        </a:dk1>
        <a:lt1>
          <a:srgbClr val="FFFFFF"/>
        </a:lt1>
        <a:dk2>
          <a:srgbClr val="656151"/>
        </a:dk2>
        <a:lt2>
          <a:srgbClr val="FFFFCC"/>
        </a:lt2>
        <a:accent1>
          <a:srgbClr val="818173"/>
        </a:accent1>
        <a:accent2>
          <a:srgbClr val="809EA8"/>
        </a:accent2>
        <a:accent3>
          <a:srgbClr val="B8B7B3"/>
        </a:accent3>
        <a:accent4>
          <a:srgbClr val="DADADA"/>
        </a:accent4>
        <a:accent5>
          <a:srgbClr val="C1C1BC"/>
        </a:accent5>
        <a:accent6>
          <a:srgbClr val="738F98"/>
        </a:accent6>
        <a:hlink>
          <a:srgbClr val="E2C86A"/>
        </a:hlink>
        <a:folHlink>
          <a:srgbClr val="B7B6A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7">
        <a:dk1>
          <a:srgbClr val="B4AF80"/>
        </a:dk1>
        <a:lt1>
          <a:srgbClr val="FFFFFF"/>
        </a:lt1>
        <a:dk2>
          <a:srgbClr val="C8C6A2"/>
        </a:dk2>
        <a:lt2>
          <a:srgbClr val="827F4C"/>
        </a:lt2>
        <a:accent1>
          <a:srgbClr val="7C784E"/>
        </a:accent1>
        <a:accent2>
          <a:srgbClr val="A2A4AC"/>
        </a:accent2>
        <a:accent3>
          <a:srgbClr val="E0DFCE"/>
        </a:accent3>
        <a:accent4>
          <a:srgbClr val="DADADA"/>
        </a:accent4>
        <a:accent5>
          <a:srgbClr val="BFBEB2"/>
        </a:accent5>
        <a:accent6>
          <a:srgbClr val="92949B"/>
        </a:accent6>
        <a:hlink>
          <a:srgbClr val="33CCCC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8">
        <a:dk1>
          <a:srgbClr val="000000"/>
        </a:dk1>
        <a:lt1>
          <a:srgbClr val="DDDDDD"/>
        </a:lt1>
        <a:dk2>
          <a:srgbClr val="000000"/>
        </a:dk2>
        <a:lt2>
          <a:srgbClr val="B8B7D1"/>
        </a:lt2>
        <a:accent1>
          <a:srgbClr val="F1F0F4"/>
        </a:accent1>
        <a:accent2>
          <a:srgbClr val="C1BCFC"/>
        </a:accent2>
        <a:accent3>
          <a:srgbClr val="EBEBEB"/>
        </a:accent3>
        <a:accent4>
          <a:srgbClr val="000000"/>
        </a:accent4>
        <a:accent5>
          <a:srgbClr val="F7F6F8"/>
        </a:accent5>
        <a:accent6>
          <a:srgbClr val="AFAAE4"/>
        </a:accent6>
        <a:hlink>
          <a:srgbClr val="5454C6"/>
        </a:hlink>
        <a:folHlink>
          <a:srgbClr val="6A6F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lance 9">
        <a:dk1>
          <a:srgbClr val="000000"/>
        </a:dk1>
        <a:lt1>
          <a:srgbClr val="FFFFFF"/>
        </a:lt1>
        <a:dk2>
          <a:srgbClr val="00A29E"/>
        </a:dk2>
        <a:lt2>
          <a:srgbClr val="CBCBCB"/>
        </a:lt2>
        <a:accent1>
          <a:srgbClr val="E5E5FF"/>
        </a:accent1>
        <a:accent2>
          <a:srgbClr val="79CD6B"/>
        </a:accent2>
        <a:accent3>
          <a:srgbClr val="FFFFFF"/>
        </a:accent3>
        <a:accent4>
          <a:srgbClr val="000000"/>
        </a:accent4>
        <a:accent5>
          <a:srgbClr val="F0F0FF"/>
        </a:accent5>
        <a:accent6>
          <a:srgbClr val="6DBA60"/>
        </a:accent6>
        <a:hlink>
          <a:srgbClr val="4477DE"/>
        </a:hlink>
        <a:folHlink>
          <a:srgbClr val="65498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lance 10">
        <a:dk1>
          <a:srgbClr val="000000"/>
        </a:dk1>
        <a:lt1>
          <a:srgbClr val="FFFFFF"/>
        </a:lt1>
        <a:dk2>
          <a:srgbClr val="000000"/>
        </a:dk2>
        <a:lt2>
          <a:srgbClr val="B8B8B8"/>
        </a:lt2>
        <a:accent1>
          <a:srgbClr val="E5E5FF"/>
        </a:accent1>
        <a:accent2>
          <a:srgbClr val="79CD6B"/>
        </a:accent2>
        <a:accent3>
          <a:srgbClr val="FFFFFF"/>
        </a:accent3>
        <a:accent4>
          <a:srgbClr val="000000"/>
        </a:accent4>
        <a:accent5>
          <a:srgbClr val="F0F0FF"/>
        </a:accent5>
        <a:accent6>
          <a:srgbClr val="6DBA60"/>
        </a:accent6>
        <a:hlink>
          <a:srgbClr val="4477DE"/>
        </a:hlink>
        <a:folHlink>
          <a:srgbClr val="65498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10906</TotalTime>
  <Words>4116</Words>
  <Application>Microsoft Macintosh PowerPoint</Application>
  <PresentationFormat>On-screen Show (4:3)</PresentationFormat>
  <Paragraphs>350</Paragraphs>
  <Slides>37</Slides>
  <Notes>37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Balance</vt:lpstr>
      <vt:lpstr>The ERP Boot Camp</vt:lpstr>
      <vt:lpstr>Importance of Clean Data</vt:lpstr>
      <vt:lpstr>PowerPoint Presentation</vt:lpstr>
      <vt:lpstr>Importance of Clean Data</vt:lpstr>
      <vt:lpstr>My View of Signal Processing</vt:lpstr>
      <vt:lpstr>My View of Signal Processing</vt:lpstr>
      <vt:lpstr>Absolute Voltage</vt:lpstr>
      <vt:lpstr>Active, Reference, &amp; Ground</vt:lpstr>
      <vt:lpstr>Common Mode Rejection</vt:lpstr>
      <vt:lpstr>BioSemi: CMS and DRL</vt:lpstr>
      <vt:lpstr>The Reference Electrode</vt:lpstr>
      <vt:lpstr>The Reference Electrode</vt:lpstr>
      <vt:lpstr>Average Mastoids Reference</vt:lpstr>
      <vt:lpstr>Average Reference</vt:lpstr>
      <vt:lpstr>PowerPoint Presentation</vt:lpstr>
      <vt:lpstr>PowerPoint Presentation</vt:lpstr>
      <vt:lpstr>Current Density</vt:lpstr>
      <vt:lpstr>When to Re-Reference?</vt:lpstr>
      <vt:lpstr>Environmental Noise</vt:lpstr>
      <vt:lpstr>Finding Environmental Noise</vt:lpstr>
      <vt:lpstr>Finding Environmental Noise</vt:lpstr>
      <vt:lpstr>Electrodes</vt:lpstr>
      <vt:lpstr>Some Basics of Electricity</vt:lpstr>
      <vt:lpstr>Some Basics of Electricity</vt:lpstr>
      <vt:lpstr>Electrode Impedance</vt:lpstr>
      <vt:lpstr>PowerPoint Presentation</vt:lpstr>
      <vt:lpstr>PowerPoint Presentation</vt:lpstr>
      <vt:lpstr>High Electrode Impedance &amp; Noise</vt:lpstr>
      <vt:lpstr>Frequency Content</vt:lpstr>
      <vt:lpstr>Statistical Significance of P3 Effect</vt:lpstr>
      <vt:lpstr>The Bottom Line</vt:lpstr>
      <vt:lpstr>Do You Really Need 128 Channels?</vt:lpstr>
      <vt:lpstr>PowerPoint Presentation</vt:lpstr>
      <vt:lpstr>Digitization</vt:lpstr>
      <vt:lpstr>Digitization</vt:lpstr>
      <vt:lpstr>Digitization</vt:lpstr>
      <vt:lpstr>Aliasing</vt:lpstr>
    </vt:vector>
  </TitlesOfParts>
  <Company>University of Iowa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ERP Boot Camp Lecture #2</dc:title>
  <cp:lastModifiedBy>Steve Luck</cp:lastModifiedBy>
  <cp:revision>191</cp:revision>
  <dcterms:created xsi:type="dcterms:W3CDTF">2010-07-30T23:20:34Z</dcterms:created>
  <dcterms:modified xsi:type="dcterms:W3CDTF">2015-07-23T17:44:24Z</dcterms:modified>
</cp:coreProperties>
</file>